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F8B9410-E258-3D42-98C2-08C12C6445ED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  <p14:sldId id="267"/>
            <p14:sldId id="269"/>
          </p14:sldIdLst>
        </p14:section>
        <p14:section name="Reference" id="{D62847DC-DE8F-4DD3-B88B-58508D1974AB}">
          <p14:sldIdLst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83" autoAdjust="0"/>
    <p:restoredTop sz="94424" autoAdjust="0"/>
  </p:normalViewPr>
  <p:slideViewPr>
    <p:cSldViewPr snapToGrid="0">
      <p:cViewPr varScale="1">
        <p:scale>
          <a:sx n="72" d="100"/>
          <a:sy n="72" d="100"/>
        </p:scale>
        <p:origin x="9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0ECCF-AAE3-41BE-8DB6-5A3A80CBA554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35397-095B-4DB0-90F9-0DE7CBED10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95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37134"/>
            <a:ext cx="9144000" cy="184218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7498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489CF-9023-4345-990B-A4929B478D04}" type="datetime1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4324988" y="5212725"/>
            <a:ext cx="3542023" cy="923330"/>
            <a:chOff x="4315420" y="5299033"/>
            <a:chExt cx="3542023" cy="923330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5242149" y="5299033"/>
              <a:ext cx="261529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Virginia</a:t>
              </a:r>
              <a:r>
                <a:rPr lang="en-US" baseline="0" dirty="0">
                  <a:latin typeface="+mj-lt"/>
                </a:rPr>
                <a:t> Department of</a:t>
              </a:r>
            </a:p>
            <a:p>
              <a:r>
                <a:rPr lang="en-US" baseline="0" dirty="0">
                  <a:latin typeface="+mj-lt"/>
                </a:rPr>
                <a:t>Behavioral Health &amp; </a:t>
              </a:r>
            </a:p>
            <a:p>
              <a:r>
                <a:rPr lang="en-US" baseline="0" dirty="0">
                  <a:latin typeface="+mj-lt"/>
                </a:rPr>
                <a:t>Developmental Services</a:t>
              </a:r>
              <a:endParaRPr lang="en-US" dirty="0">
                <a:latin typeface="+mj-lt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5420" y="5299033"/>
              <a:ext cx="926729" cy="923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13705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FFDC-3E32-4462-9F32-D760E9B33BC1}" type="datetime1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4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1743-4D46-4C7E-ADE4-5ABA999FB3D2}" type="datetime1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175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066800"/>
            <a:ext cx="10972800" cy="609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tagline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492876"/>
            <a:ext cx="17272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Image result for dmas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1"/>
            <a:ext cx="1359683" cy="55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24522" r="-644" b="24845"/>
          <a:stretch/>
        </p:blipFill>
        <p:spPr>
          <a:xfrm>
            <a:off x="9144001" y="6313084"/>
            <a:ext cx="3078073" cy="57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13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066800"/>
            <a:ext cx="10972800" cy="609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tagline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492876"/>
            <a:ext cx="17272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Image result for dmas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1"/>
            <a:ext cx="1359683" cy="55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24522" r="-644" b="24845"/>
          <a:stretch/>
        </p:blipFill>
        <p:spPr>
          <a:xfrm>
            <a:off x="9144001" y="6313084"/>
            <a:ext cx="3078073" cy="57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36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066800"/>
            <a:ext cx="10972800" cy="609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tagline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492876"/>
            <a:ext cx="17272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Image result for dmas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1"/>
            <a:ext cx="1359683" cy="55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24522" r="-644" b="24845"/>
          <a:stretch/>
        </p:blipFill>
        <p:spPr>
          <a:xfrm>
            <a:off x="9144001" y="6313084"/>
            <a:ext cx="3078073" cy="57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3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066800"/>
            <a:ext cx="10972800" cy="609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tagline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492876"/>
            <a:ext cx="17272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Image result for dmas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1"/>
            <a:ext cx="1359683" cy="55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24522" r="-644" b="24845"/>
          <a:stretch/>
        </p:blipFill>
        <p:spPr>
          <a:xfrm>
            <a:off x="9144001" y="6313084"/>
            <a:ext cx="3078073" cy="57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77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0A9C-70AA-4B98-B6DF-3B6BF1AF204A}" type="datetime1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5" y="407193"/>
            <a:ext cx="695325" cy="69532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838200" y="1165703"/>
            <a:ext cx="32004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038600" y="1166099"/>
            <a:ext cx="73152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6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BE2F-4733-4652-95BA-3F2BDC1EB0FE}" type="datetime1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E69B-5D5E-41CE-A18B-9E46C6165A78}" type="datetime1">
              <a:rPr lang="en-US" smtClean="0"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5" y="407193"/>
            <a:ext cx="695325" cy="695325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838200" y="1165703"/>
            <a:ext cx="10515600" cy="46115"/>
            <a:chOff x="838200" y="1165703"/>
            <a:chExt cx="10515600" cy="46115"/>
          </a:xfrm>
        </p:grpSpPr>
        <p:sp>
          <p:nvSpPr>
            <p:cNvPr id="10" name="Rectangle 9"/>
            <p:cNvSpPr/>
            <p:nvPr userDrawn="1"/>
          </p:nvSpPr>
          <p:spPr>
            <a:xfrm>
              <a:off x="838200" y="1165703"/>
              <a:ext cx="320040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4038600" y="1166099"/>
              <a:ext cx="7315200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3738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CBDB-ADB5-4839-BE2B-6D4AEDAB1EF5}" type="datetime1">
              <a:rPr lang="en-US" smtClean="0"/>
              <a:t>3/7/2022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75482"/>
            <a:ext cx="695325" cy="695325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838200" y="319010"/>
            <a:ext cx="10515600" cy="46115"/>
            <a:chOff x="838200" y="1165703"/>
            <a:chExt cx="10515600" cy="46115"/>
          </a:xfrm>
        </p:grpSpPr>
        <p:sp>
          <p:nvSpPr>
            <p:cNvPr id="12" name="Rectangle 11"/>
            <p:cNvSpPr/>
            <p:nvPr userDrawn="1"/>
          </p:nvSpPr>
          <p:spPr>
            <a:xfrm>
              <a:off x="838200" y="1165703"/>
              <a:ext cx="320040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4038600" y="1166099"/>
              <a:ext cx="7315200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322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6B87-6901-44BE-87A9-340AB6D2F4FC}" type="datetime1">
              <a:rPr lang="en-US" smtClean="0"/>
              <a:t>3/7/2022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5" y="407193"/>
            <a:ext cx="695325" cy="695325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838200" y="1165703"/>
            <a:ext cx="10515600" cy="46115"/>
            <a:chOff x="838200" y="1165703"/>
            <a:chExt cx="10515600" cy="46115"/>
          </a:xfrm>
        </p:grpSpPr>
        <p:sp>
          <p:nvSpPr>
            <p:cNvPr id="8" name="Rectangle 7"/>
            <p:cNvSpPr/>
            <p:nvPr userDrawn="1"/>
          </p:nvSpPr>
          <p:spPr>
            <a:xfrm>
              <a:off x="838200" y="1165703"/>
              <a:ext cx="320040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4038600" y="1166099"/>
              <a:ext cx="7315200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4071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27D7-1F74-47A8-B504-43AFC199D3C3}" type="datetime1">
              <a:rPr lang="en-US" smtClean="0"/>
              <a:t>3/7/2022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7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08D4-BC84-4056-9833-195DD2DCC2BA}" type="datetime1">
              <a:rPr lang="en-US" smtClean="0"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838200" y="2011681"/>
            <a:ext cx="3933825" cy="45719"/>
            <a:chOff x="838200" y="1165703"/>
            <a:chExt cx="10515600" cy="46115"/>
          </a:xfrm>
        </p:grpSpPr>
        <p:sp>
          <p:nvSpPr>
            <p:cNvPr id="9" name="Rectangle 8"/>
            <p:cNvSpPr/>
            <p:nvPr userDrawn="1"/>
          </p:nvSpPr>
          <p:spPr>
            <a:xfrm>
              <a:off x="838200" y="1165703"/>
              <a:ext cx="320040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4038600" y="1166099"/>
              <a:ext cx="7315200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2149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C1DA-7902-4FA2-B38E-DF09CAAB5FCD}" type="datetime1">
              <a:rPr lang="en-US" smtClean="0"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838200" y="2011681"/>
            <a:ext cx="3933825" cy="45719"/>
            <a:chOff x="838200" y="1165703"/>
            <a:chExt cx="10515600" cy="46115"/>
          </a:xfrm>
        </p:grpSpPr>
        <p:sp>
          <p:nvSpPr>
            <p:cNvPr id="15" name="Rectangle 14"/>
            <p:cNvSpPr/>
            <p:nvPr userDrawn="1"/>
          </p:nvSpPr>
          <p:spPr>
            <a:xfrm>
              <a:off x="838200" y="1165703"/>
              <a:ext cx="320040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4038600" y="1166099"/>
              <a:ext cx="7315200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6828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23975"/>
            <a:ext cx="10515600" cy="4716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803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EF6C5F3-5339-4AD6-B216-158829D7BB33}" type="datetime1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298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6400" y="64180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BAB8577-D216-4758-9703-1EA3B380E8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8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Data Exchange Program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Information Session for CSB Leaders</a:t>
            </a:r>
          </a:p>
          <a:p>
            <a:endParaRPr lang="en-US" dirty="0"/>
          </a:p>
          <a:p>
            <a:r>
              <a:rPr lang="en-US" dirty="0"/>
              <a:t>4 Mar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195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Consultant Project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 title="Inserting image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23975"/>
            <a:ext cx="10515600" cy="4716463"/>
          </a:xfrm>
          <a:prstGeom prst="rect">
            <a:avLst/>
          </a:prstGeom>
          <a:ln w="9525">
            <a:solidFill>
              <a:schemeClr val="tx1">
                <a:lumMod val="50000"/>
              </a:schemeClr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538029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Additional Program Updates/Questions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Reiterating:</a:t>
            </a:r>
          </a:p>
          <a:p>
            <a:r>
              <a:rPr lang="en-US" dirty="0"/>
              <a:t>We are in the very early stages of this initiative</a:t>
            </a:r>
          </a:p>
          <a:p>
            <a:r>
              <a:rPr lang="en-US" dirty="0"/>
              <a:t>We are committed to a collaborative effort on this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have assembled several leaders from our IT and Data world to provide the very latest updates and answer any questions you may have.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387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CSB Current State Diagram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42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Diagram: Data Exchange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47678"/>
            <a:ext cx="10515600" cy="466905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34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wonders of modern technology…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It’s common knowledge that our system struggles with data-related challenges:</a:t>
            </a:r>
          </a:p>
          <a:p>
            <a:pPr lvl="1"/>
            <a:r>
              <a:rPr lang="en-US" dirty="0"/>
              <a:t>Our CCS3/CARS and Taxonomy process causes rework and data mapping for CSBs.</a:t>
            </a:r>
          </a:p>
          <a:p>
            <a:pPr lvl="1"/>
            <a:r>
              <a:rPr lang="en-US" dirty="0"/>
              <a:t>Our agency data platforms make warehousing, manipulating, and reporting on data difficult.</a:t>
            </a:r>
          </a:p>
          <a:p>
            <a:pPr lvl="1"/>
            <a:r>
              <a:rPr lang="en-US" dirty="0"/>
              <a:t>CSBs are deluged with data calls, multiple platforms, various roll-outs and updates, and more.</a:t>
            </a:r>
          </a:p>
          <a:p>
            <a:pPr lvl="1"/>
            <a:r>
              <a:rPr lang="en-US" dirty="0"/>
              <a:t>This list could go on and on…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/>
              <a:t>Nobody involved is satisfied with where we 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6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vision for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truly modernized data exchange and management platform</a:t>
            </a:r>
          </a:p>
          <a:p>
            <a:pPr lvl="1"/>
            <a:r>
              <a:rPr lang="en-US" dirty="0"/>
              <a:t>Built upon standard and interoperable data definitions</a:t>
            </a:r>
          </a:p>
          <a:p>
            <a:pPr lvl="1"/>
            <a:r>
              <a:rPr lang="en-US" dirty="0"/>
              <a:t>Scalable to adapt as the system evolves</a:t>
            </a:r>
          </a:p>
          <a:p>
            <a:pPr lvl="1"/>
            <a:r>
              <a:rPr lang="en-US" dirty="0"/>
              <a:t>Capable of resolving inefficiencies, slashing administrative burden, and freeing up valuable resources for mission-oriented work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Benefits include:</a:t>
            </a:r>
          </a:p>
          <a:p>
            <a:pPr lvl="1"/>
            <a:r>
              <a:rPr lang="en-US" dirty="0"/>
              <a:t>Unification of platforms</a:t>
            </a:r>
          </a:p>
          <a:p>
            <a:pPr lvl="1"/>
            <a:r>
              <a:rPr lang="en-US" dirty="0"/>
              <a:t>Elimination of unnecessary data mapping and rework</a:t>
            </a:r>
          </a:p>
          <a:p>
            <a:pPr lvl="1"/>
            <a:r>
              <a:rPr lang="en-US" dirty="0"/>
              <a:t>Data warehouse capable of self-service reporting</a:t>
            </a:r>
          </a:p>
          <a:p>
            <a:pPr lvl="1"/>
            <a:r>
              <a:rPr lang="en-US" dirty="0"/>
              <a:t>Operational analytics support strategic and tactical decision making at all levels</a:t>
            </a:r>
          </a:p>
          <a:p>
            <a:pPr lvl="1"/>
            <a:r>
              <a:rPr lang="en-US" dirty="0"/>
              <a:t>…and more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91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Challenges abound:</a:t>
            </a:r>
          </a:p>
          <a:p>
            <a:pPr lvl="1"/>
            <a:r>
              <a:rPr lang="en-US" dirty="0"/>
              <a:t>Workforce shortage</a:t>
            </a:r>
          </a:p>
          <a:p>
            <a:pPr lvl="1"/>
            <a:r>
              <a:rPr lang="en-US" dirty="0"/>
              <a:t>COVID-19 pandemic</a:t>
            </a:r>
          </a:p>
          <a:p>
            <a:pPr lvl="1"/>
            <a:r>
              <a:rPr lang="en-US" dirty="0"/>
              <a:t>New administration*</a:t>
            </a:r>
          </a:p>
          <a:p>
            <a:pPr lvl="1"/>
            <a:r>
              <a:rPr lang="en-US" dirty="0"/>
              <a:t>Battling through current state to keep services online</a:t>
            </a:r>
          </a:p>
          <a:p>
            <a:pPr lvl="1"/>
            <a:r>
              <a:rPr lang="en-US" dirty="0"/>
              <a:t>Dealing with the new while tolerating the old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 top of that, DBHDS has an up-and-down track record with rolling out similar projects in the past.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42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DBHDS team is committed to ensuring this is successful.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‘The most important initiative we have right now.’</a:t>
            </a:r>
          </a:p>
          <a:p>
            <a:pPr marL="0" indent="0">
              <a:buNone/>
            </a:pPr>
            <a:r>
              <a:rPr lang="en-US" dirty="0"/>
              <a:t>‘We will be a data-driven organization.’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are in the beginning stages and there will be much more to come, including a communications plan to ensure communications are handled well.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87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Taxonomy &amp; Data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fundamental component of this work is the modernization of our taxonomy and CCS3 system.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Tentative project scope: </a:t>
            </a:r>
          </a:p>
          <a:p>
            <a:pPr lvl="1"/>
            <a:r>
              <a:rPr lang="en-US" dirty="0"/>
              <a:t>Create a framework for defining data elements utilized by our providers to simplify data acquisition, management, storage, warehousing, and utilization.</a:t>
            </a:r>
          </a:p>
          <a:p>
            <a:pPr lvl="1"/>
            <a:r>
              <a:rPr lang="en-US" dirty="0"/>
              <a:t>The framework will leverage industry-standard taxonomic definitions, previous taxonomy work within the system, and other best practices to ensure maximal interoperability.</a:t>
            </a:r>
          </a:p>
          <a:p>
            <a:pPr lvl="1"/>
            <a:r>
              <a:rPr lang="en-US" dirty="0"/>
              <a:t>The framework will be scalable to allow for future evolution without having to teardown and rebuild.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54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Latest Updates: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We’ve enlisted top-flight consultant assistance to help us put arms around this massive undertaking.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Excerpt from the Statement of Work: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Objective 1: </a:t>
            </a:r>
          </a:p>
          <a:p>
            <a:r>
              <a:rPr lang="en-US" sz="1900" i="1" dirty="0"/>
              <a:t>Understand current challenges with the data exchange between CSBs, DBHDS and other key entities (e.g., other state agencies, Federal partners)</a:t>
            </a:r>
          </a:p>
          <a:p>
            <a:r>
              <a:rPr lang="en-US" sz="1900" i="1" dirty="0"/>
              <a:t>Work </a:t>
            </a:r>
            <a:r>
              <a:rPr lang="en-US" sz="1900" b="1" i="1" dirty="0">
                <a:solidFill>
                  <a:srgbClr val="FF0000"/>
                </a:solidFill>
              </a:rPr>
              <a:t>collaboratively with the individuals who have been leading</a:t>
            </a:r>
            <a:r>
              <a:rPr lang="en-US" sz="1900" i="1" dirty="0"/>
              <a:t> in this area</a:t>
            </a:r>
          </a:p>
          <a:p>
            <a:r>
              <a:rPr lang="en-US" sz="1900" i="1" dirty="0"/>
              <a:t>Gather </a:t>
            </a:r>
            <a:r>
              <a:rPr lang="en-US" sz="1900" b="1" i="1" dirty="0">
                <a:solidFill>
                  <a:srgbClr val="FF0000"/>
                </a:solidFill>
              </a:rPr>
              <a:t>stakeholder input regarding current practices and preferences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240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1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  <a:p>
            <a:r>
              <a:rPr lang="en-US" i="1" dirty="0"/>
              <a:t>Interviews: Assume 5-10 across key stakeholders co-developed with DBHDS (e.g., leadership, </a:t>
            </a:r>
            <a:r>
              <a:rPr lang="en-US" b="1" i="1" dirty="0">
                <a:solidFill>
                  <a:srgbClr val="FF0000"/>
                </a:solidFill>
              </a:rPr>
              <a:t>CSBs</a:t>
            </a:r>
            <a:r>
              <a:rPr lang="en-US" i="1" dirty="0"/>
              <a:t>, other providers)</a:t>
            </a:r>
          </a:p>
          <a:p>
            <a:r>
              <a:rPr lang="en-US" i="1" dirty="0"/>
              <a:t>Identify potential options and impact of each across the </a:t>
            </a:r>
            <a:r>
              <a:rPr lang="en-US" b="1" i="1" dirty="0">
                <a:solidFill>
                  <a:srgbClr val="FF0000"/>
                </a:solidFill>
              </a:rPr>
              <a:t>full ecosystem</a:t>
            </a:r>
          </a:p>
          <a:p>
            <a:r>
              <a:rPr lang="en-US" i="1" dirty="0"/>
              <a:t>Facilitate </a:t>
            </a:r>
            <a:r>
              <a:rPr lang="en-US" b="1" i="1" dirty="0">
                <a:solidFill>
                  <a:srgbClr val="FF0000"/>
                </a:solidFill>
              </a:rPr>
              <a:t>stakeholder information and agreement sessions </a:t>
            </a:r>
            <a:r>
              <a:rPr lang="en-US" i="1" dirty="0"/>
              <a:t>to gain consensus on optimal approaches</a:t>
            </a:r>
          </a:p>
          <a:p>
            <a:pPr lvl="0"/>
            <a:r>
              <a:rPr lang="en-US" i="1" dirty="0"/>
              <a:t>Create an action plan including timelines and </a:t>
            </a:r>
            <a:r>
              <a:rPr lang="en-US" b="1" i="1" dirty="0">
                <a:solidFill>
                  <a:srgbClr val="FF0000"/>
                </a:solidFill>
              </a:rPr>
              <a:t>stakeholder responsibilities</a:t>
            </a:r>
            <a:r>
              <a:rPr lang="en-US" i="1" dirty="0"/>
              <a:t> to achieve transition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75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Inventory and Impact Analysis of all systems and datasets impacted by taxonomy work.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Architecture diagram of recommended future state Data Exchange System to meet collective needs.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Action Plan laying out steps toward implementation.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577-D216-4758-9703-1EA3B380E80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617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DBHDS">
      <a:dk1>
        <a:srgbClr val="1C1C1C"/>
      </a:dk1>
      <a:lt1>
        <a:sysClr val="window" lastClr="FFFFFF"/>
      </a:lt1>
      <a:dk2>
        <a:srgbClr val="44546A"/>
      </a:dk2>
      <a:lt2>
        <a:srgbClr val="D9D9D9"/>
      </a:lt2>
      <a:accent1>
        <a:srgbClr val="136734"/>
      </a:accent1>
      <a:accent2>
        <a:srgbClr val="30699D"/>
      </a:accent2>
      <a:accent3>
        <a:srgbClr val="009E73"/>
      </a:accent3>
      <a:accent4>
        <a:srgbClr val="E79F00"/>
      </a:accent4>
      <a:accent5>
        <a:srgbClr val="9AD0F3"/>
      </a:accent5>
      <a:accent6>
        <a:srgbClr val="0072B2"/>
      </a:accent6>
      <a:hlink>
        <a:srgbClr val="0563C1"/>
      </a:hlink>
      <a:folHlink>
        <a:srgbClr val="954F72"/>
      </a:folHlink>
    </a:clrScheme>
    <a:fontScheme name="DBHDS Fonts">
      <a:majorFont>
        <a:latin typeface="Georgia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ilding Quality_final031919" id="{06172766-E783-410A-823C-D2626084F5CE}" vid="{376B332C-A8CA-434A-BE41-219A6E6715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A6AD574A74F4699604DE0D700125B" ma:contentTypeVersion="11" ma:contentTypeDescription="Create a new document." ma:contentTypeScope="" ma:versionID="ce868503b32547b949b495acd7f41e2a">
  <xsd:schema xmlns:xsd="http://www.w3.org/2001/XMLSchema" xmlns:xs="http://www.w3.org/2001/XMLSchema" xmlns:p="http://schemas.microsoft.com/office/2006/metadata/properties" xmlns:ns2="9892d24d-63ef-4012-9fd9-3b2b4b9ac558" xmlns:ns3="9f4e437a-b623-4c49-bf1c-ba4d40522296" targetNamespace="http://schemas.microsoft.com/office/2006/metadata/properties" ma:root="true" ma:fieldsID="f104676b2bad270687c0e045528f8f00" ns2:_="" ns3:_="">
    <xsd:import namespace="9892d24d-63ef-4012-9fd9-3b2b4b9ac558"/>
    <xsd:import namespace="9f4e437a-b623-4c49-bf1c-ba4d4052229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2d24d-63ef-4012-9fd9-3b2b4b9ac55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4e437a-b623-4c49-bf1c-ba4d405222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E59D30-0B87-41D3-9746-8649081730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92d24d-63ef-4012-9fd9-3b2b4b9ac558"/>
    <ds:schemaRef ds:uri="9f4e437a-b623-4c49-bf1c-ba4d405222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8877E7-2B89-434F-A4D9-520A88AFB297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9892d24d-63ef-4012-9fd9-3b2b4b9ac558"/>
    <ds:schemaRef ds:uri="http://schemas.openxmlformats.org/package/2006/metadata/core-properties"/>
    <ds:schemaRef ds:uri="9f4e437a-b623-4c49-bf1c-ba4d4052229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7C3A5E1-FEB8-4DB6-8810-C997861205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25032</TotalTime>
  <Words>612</Words>
  <Application>Microsoft Office PowerPoint</Application>
  <PresentationFormat>Widescreen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Georgia</vt:lpstr>
      <vt:lpstr>Segoe UI</vt:lpstr>
      <vt:lpstr>Wingdings</vt:lpstr>
      <vt:lpstr>1_Office Theme</vt:lpstr>
      <vt:lpstr>Data Exchange Program</vt:lpstr>
      <vt:lpstr>The wonders of modern technology…</vt:lpstr>
      <vt:lpstr>A vision for the future</vt:lpstr>
      <vt:lpstr>Getting there</vt:lpstr>
      <vt:lpstr>Commitment</vt:lpstr>
      <vt:lpstr>Taxonomy &amp; Data Definitions</vt:lpstr>
      <vt:lpstr>Latest Updates:</vt:lpstr>
      <vt:lpstr>Objective 1 Continued</vt:lpstr>
      <vt:lpstr>Deliverables</vt:lpstr>
      <vt:lpstr>Consultant Project Timeline</vt:lpstr>
      <vt:lpstr>Additional Program Updates/Questions </vt:lpstr>
      <vt:lpstr>CSB Current State Diagram</vt:lpstr>
      <vt:lpstr>Concept Diagram: Data Exchange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DBHDS Long-term Care Advisory Group for COVID-19</dc:title>
  <dc:creator>Alexis Aplasca</dc:creator>
  <cp:lastModifiedBy>Jennifer Faison</cp:lastModifiedBy>
  <cp:revision>128</cp:revision>
  <dcterms:created xsi:type="dcterms:W3CDTF">2020-11-04T15:10:36Z</dcterms:created>
  <dcterms:modified xsi:type="dcterms:W3CDTF">2022-03-07T17:45:56Z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0x010100C41A6AD574A74F4699604DE0D700125B</vt:lpwstr>
  </property>
</Properties>
</file>