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61" r:id="rId3"/>
    <p:sldId id="260" r:id="rId4"/>
    <p:sldId id="258" r:id="rId5"/>
    <p:sldId id="259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AEEDEB-917A-4C85-8AD5-6F5AE31927ED}" type="doc">
      <dgm:prSet loTypeId="urn:microsoft.com/office/officeart/2005/8/layout/hProcess10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DE3C63-2481-46BC-A653-2C7E289DF96B}">
      <dgm:prSet phldrT="[Text]"/>
      <dgm:spPr/>
      <dgm:t>
        <a:bodyPr/>
        <a:lstStyle/>
        <a:p>
          <a:r>
            <a:rPr lang="en-US" dirty="0"/>
            <a:t>Financial</a:t>
          </a:r>
        </a:p>
      </dgm:t>
    </dgm:pt>
    <dgm:pt modelId="{1C0CA56D-1DB1-4185-8090-C777233885B3}" type="parTrans" cxnId="{286FCE1A-0FCC-4309-95CF-050B186D9378}">
      <dgm:prSet/>
      <dgm:spPr/>
      <dgm:t>
        <a:bodyPr/>
        <a:lstStyle/>
        <a:p>
          <a:endParaRPr lang="en-US"/>
        </a:p>
      </dgm:t>
    </dgm:pt>
    <dgm:pt modelId="{0F2A48FA-E545-4816-B022-382616CAAC97}" type="sibTrans" cxnId="{286FCE1A-0FCC-4309-95CF-050B186D9378}">
      <dgm:prSet/>
      <dgm:spPr/>
      <dgm:t>
        <a:bodyPr/>
        <a:lstStyle/>
        <a:p>
          <a:endParaRPr lang="en-US" dirty="0"/>
        </a:p>
      </dgm:t>
    </dgm:pt>
    <dgm:pt modelId="{E62E8A64-C95B-4822-B239-5AE76ED7D6EA}">
      <dgm:prSet phldrT="[Text]"/>
      <dgm:spPr/>
      <dgm:t>
        <a:bodyPr/>
        <a:lstStyle/>
        <a:p>
          <a:r>
            <a:rPr lang="en-US" dirty="0"/>
            <a:t>View Budget</a:t>
          </a:r>
        </a:p>
      </dgm:t>
    </dgm:pt>
    <dgm:pt modelId="{22762F48-7CA6-492D-A90D-A4B427B55F2D}" type="parTrans" cxnId="{CB3AA96E-CF8E-4E10-9B8A-E8D0E4F31C43}">
      <dgm:prSet/>
      <dgm:spPr/>
      <dgm:t>
        <a:bodyPr/>
        <a:lstStyle/>
        <a:p>
          <a:endParaRPr lang="en-US"/>
        </a:p>
      </dgm:t>
    </dgm:pt>
    <dgm:pt modelId="{66967019-9FF3-42C4-8669-5FE7F3B21521}" type="sibTrans" cxnId="{CB3AA96E-CF8E-4E10-9B8A-E8D0E4F31C43}">
      <dgm:prSet/>
      <dgm:spPr/>
      <dgm:t>
        <a:bodyPr/>
        <a:lstStyle/>
        <a:p>
          <a:endParaRPr lang="en-US"/>
        </a:p>
      </dgm:t>
    </dgm:pt>
    <dgm:pt modelId="{14228BB0-758E-4351-BABE-2C44C771A16D}">
      <dgm:prSet phldrT="[Text]"/>
      <dgm:spPr/>
      <dgm:t>
        <a:bodyPr/>
        <a:lstStyle/>
        <a:p>
          <a:r>
            <a:rPr lang="en-US" dirty="0"/>
            <a:t>Agreements</a:t>
          </a:r>
        </a:p>
      </dgm:t>
    </dgm:pt>
    <dgm:pt modelId="{AAF9C31E-D255-4FF9-ACBB-EF0EAD714792}" type="parTrans" cxnId="{8FEC425A-EDC1-4FB8-87CE-345CA7357910}">
      <dgm:prSet/>
      <dgm:spPr/>
      <dgm:t>
        <a:bodyPr/>
        <a:lstStyle/>
        <a:p>
          <a:endParaRPr lang="en-US"/>
        </a:p>
      </dgm:t>
    </dgm:pt>
    <dgm:pt modelId="{E65866EF-663C-4029-A111-7F5C8EBD2FDF}" type="sibTrans" cxnId="{8FEC425A-EDC1-4FB8-87CE-345CA7357910}">
      <dgm:prSet/>
      <dgm:spPr/>
      <dgm:t>
        <a:bodyPr/>
        <a:lstStyle/>
        <a:p>
          <a:endParaRPr lang="en-US" dirty="0"/>
        </a:p>
      </dgm:t>
    </dgm:pt>
    <dgm:pt modelId="{09ED5FF9-DF6B-49F8-9CD1-D3DC0B8B91AD}">
      <dgm:prSet phldrT="[Text]"/>
      <dgm:spPr/>
      <dgm:t>
        <a:bodyPr/>
        <a:lstStyle/>
        <a:p>
          <a:r>
            <a:rPr lang="en-US" dirty="0"/>
            <a:t>Exhibit D Process</a:t>
          </a:r>
        </a:p>
      </dgm:t>
    </dgm:pt>
    <dgm:pt modelId="{E24616A8-5994-4524-B187-4D55B7AD1B4C}" type="parTrans" cxnId="{A489946C-907E-4621-9141-2A63BE5368B5}">
      <dgm:prSet/>
      <dgm:spPr/>
      <dgm:t>
        <a:bodyPr/>
        <a:lstStyle/>
        <a:p>
          <a:endParaRPr lang="en-US"/>
        </a:p>
      </dgm:t>
    </dgm:pt>
    <dgm:pt modelId="{8337773D-9B95-4894-AC0F-97A661373D0F}" type="sibTrans" cxnId="{A489946C-907E-4621-9141-2A63BE5368B5}">
      <dgm:prSet/>
      <dgm:spPr/>
      <dgm:t>
        <a:bodyPr/>
        <a:lstStyle/>
        <a:p>
          <a:endParaRPr lang="en-US"/>
        </a:p>
      </dgm:t>
    </dgm:pt>
    <dgm:pt modelId="{F35AA402-334E-4637-AE52-61ED774A887C}">
      <dgm:prSet phldrT="[Text]"/>
      <dgm:spPr/>
      <dgm:t>
        <a:bodyPr/>
        <a:lstStyle/>
        <a:p>
          <a:r>
            <a:rPr lang="en-US" dirty="0"/>
            <a:t>End-to-end Management</a:t>
          </a:r>
        </a:p>
      </dgm:t>
    </dgm:pt>
    <dgm:pt modelId="{0E9ECDD8-CC54-43A3-A2C0-23FB5045F973}" type="parTrans" cxnId="{CA37522C-C685-48E9-A089-FFFFE5D2FD6D}">
      <dgm:prSet/>
      <dgm:spPr/>
      <dgm:t>
        <a:bodyPr/>
        <a:lstStyle/>
        <a:p>
          <a:endParaRPr lang="en-US"/>
        </a:p>
      </dgm:t>
    </dgm:pt>
    <dgm:pt modelId="{4D26B0BF-0AF7-4C22-914C-B93CB0692633}" type="sibTrans" cxnId="{CA37522C-C685-48E9-A089-FFFFE5D2FD6D}">
      <dgm:prSet/>
      <dgm:spPr/>
      <dgm:t>
        <a:bodyPr/>
        <a:lstStyle/>
        <a:p>
          <a:endParaRPr lang="en-US"/>
        </a:p>
      </dgm:t>
    </dgm:pt>
    <dgm:pt modelId="{9AF59978-17D4-40BA-B21B-B8622899A265}">
      <dgm:prSet phldrT="[Text]"/>
      <dgm:spPr/>
      <dgm:t>
        <a:bodyPr/>
        <a:lstStyle/>
        <a:p>
          <a:r>
            <a:rPr lang="en-US" dirty="0"/>
            <a:t>Applications</a:t>
          </a:r>
        </a:p>
      </dgm:t>
    </dgm:pt>
    <dgm:pt modelId="{46F1446A-F432-43C3-B4CF-CEB9EE399741}" type="parTrans" cxnId="{878A41A6-7A33-4961-9A31-E993F279EFFF}">
      <dgm:prSet/>
      <dgm:spPr/>
      <dgm:t>
        <a:bodyPr/>
        <a:lstStyle/>
        <a:p>
          <a:endParaRPr lang="en-US"/>
        </a:p>
      </dgm:t>
    </dgm:pt>
    <dgm:pt modelId="{4E6A730C-E35A-4D3A-8859-DF6B57DCAC46}" type="sibTrans" cxnId="{878A41A6-7A33-4961-9A31-E993F279EFFF}">
      <dgm:prSet/>
      <dgm:spPr/>
      <dgm:t>
        <a:bodyPr/>
        <a:lstStyle/>
        <a:p>
          <a:endParaRPr lang="en-US"/>
        </a:p>
      </dgm:t>
    </dgm:pt>
    <dgm:pt modelId="{44074EFE-317B-4128-93E8-97BD586994C1}">
      <dgm:prSet phldrT="[Text]"/>
      <dgm:spPr/>
      <dgm:t>
        <a:bodyPr/>
        <a:lstStyle/>
        <a:p>
          <a:r>
            <a:rPr lang="en-US" dirty="0"/>
            <a:t>Reporting</a:t>
          </a:r>
        </a:p>
      </dgm:t>
    </dgm:pt>
    <dgm:pt modelId="{90D6638E-D62B-4577-955B-EE19F55219F3}" type="parTrans" cxnId="{BBD8DB53-AD90-4D19-BD73-3E1BFED96A17}">
      <dgm:prSet/>
      <dgm:spPr/>
      <dgm:t>
        <a:bodyPr/>
        <a:lstStyle/>
        <a:p>
          <a:endParaRPr lang="en-US"/>
        </a:p>
      </dgm:t>
    </dgm:pt>
    <dgm:pt modelId="{635D76FE-5F38-4A45-B59F-38BDCE27F024}" type="sibTrans" cxnId="{BBD8DB53-AD90-4D19-BD73-3E1BFED96A17}">
      <dgm:prSet/>
      <dgm:spPr/>
      <dgm:t>
        <a:bodyPr/>
        <a:lstStyle/>
        <a:p>
          <a:endParaRPr lang="en-US"/>
        </a:p>
      </dgm:t>
    </dgm:pt>
    <dgm:pt modelId="{5897D668-4CA1-47A9-93A9-3A1995E16117}">
      <dgm:prSet phldrT="[Text]"/>
      <dgm:spPr/>
      <dgm:t>
        <a:bodyPr/>
        <a:lstStyle/>
        <a:p>
          <a:r>
            <a:rPr lang="en-US" dirty="0"/>
            <a:t>Submit for Reimbursement</a:t>
          </a:r>
        </a:p>
      </dgm:t>
    </dgm:pt>
    <dgm:pt modelId="{AA924D20-DFC5-4FAB-BE5B-72368EAAA8EF}" type="parTrans" cxnId="{45730931-6562-4501-8B07-928260494E3E}">
      <dgm:prSet/>
      <dgm:spPr/>
      <dgm:t>
        <a:bodyPr/>
        <a:lstStyle/>
        <a:p>
          <a:endParaRPr lang="en-US"/>
        </a:p>
      </dgm:t>
    </dgm:pt>
    <dgm:pt modelId="{055B353C-43B4-4F85-833F-AEA56393F98A}" type="sibTrans" cxnId="{45730931-6562-4501-8B07-928260494E3E}">
      <dgm:prSet/>
      <dgm:spPr/>
      <dgm:t>
        <a:bodyPr/>
        <a:lstStyle/>
        <a:p>
          <a:endParaRPr lang="en-US"/>
        </a:p>
      </dgm:t>
    </dgm:pt>
    <dgm:pt modelId="{9FE244D8-46B4-48F0-8D87-98CB7FFDCAF8}">
      <dgm:prSet phldrT="[Text]"/>
      <dgm:spPr/>
      <dgm:t>
        <a:bodyPr/>
        <a:lstStyle/>
        <a:p>
          <a:r>
            <a:rPr lang="en-US" dirty="0"/>
            <a:t>Receive Payments</a:t>
          </a:r>
        </a:p>
      </dgm:t>
    </dgm:pt>
    <dgm:pt modelId="{E7F015F5-BD5D-47FF-9DB0-4ADC191BCC62}" type="parTrans" cxnId="{4167512A-8C6F-44B9-8EC5-D9234F8D2F45}">
      <dgm:prSet/>
      <dgm:spPr/>
      <dgm:t>
        <a:bodyPr/>
        <a:lstStyle/>
        <a:p>
          <a:endParaRPr lang="en-US"/>
        </a:p>
      </dgm:t>
    </dgm:pt>
    <dgm:pt modelId="{00A0093F-3C3D-40C5-972A-0021E20C0C9F}" type="sibTrans" cxnId="{4167512A-8C6F-44B9-8EC5-D9234F8D2F45}">
      <dgm:prSet/>
      <dgm:spPr/>
      <dgm:t>
        <a:bodyPr/>
        <a:lstStyle/>
        <a:p>
          <a:endParaRPr lang="en-US"/>
        </a:p>
      </dgm:t>
    </dgm:pt>
    <dgm:pt modelId="{B3A89E57-C61A-40CC-BC72-DCB5346B5909}">
      <dgm:prSet phldrT="[Text]"/>
      <dgm:spPr/>
      <dgm:t>
        <a:bodyPr/>
        <a:lstStyle/>
        <a:p>
          <a:r>
            <a:rPr lang="en-US" dirty="0"/>
            <a:t>Other</a:t>
          </a:r>
        </a:p>
      </dgm:t>
    </dgm:pt>
    <dgm:pt modelId="{28CB7A20-E02D-4F13-8AAD-76E5595D4C92}" type="parTrans" cxnId="{DC4BECF1-7EC8-4069-A4A6-7B832F69B253}">
      <dgm:prSet/>
      <dgm:spPr/>
      <dgm:t>
        <a:bodyPr/>
        <a:lstStyle/>
        <a:p>
          <a:endParaRPr lang="en-US"/>
        </a:p>
      </dgm:t>
    </dgm:pt>
    <dgm:pt modelId="{77AA8176-8C1A-4746-8CD7-2D45847D51CD}" type="sibTrans" cxnId="{DC4BECF1-7EC8-4069-A4A6-7B832F69B253}">
      <dgm:prSet/>
      <dgm:spPr/>
      <dgm:t>
        <a:bodyPr/>
        <a:lstStyle/>
        <a:p>
          <a:endParaRPr lang="en-US"/>
        </a:p>
      </dgm:t>
    </dgm:pt>
    <dgm:pt modelId="{069A367B-0F0A-4FDD-B5CD-37E4784C9375}" type="pres">
      <dgm:prSet presAssocID="{70AEEDEB-917A-4C85-8AD5-6F5AE31927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3AFF46-2439-46CA-959C-C3C47C4376B3}" type="pres">
      <dgm:prSet presAssocID="{22DE3C63-2481-46BC-A653-2C7E289DF96B}" presName="composite" presStyleCnt="0"/>
      <dgm:spPr/>
    </dgm:pt>
    <dgm:pt modelId="{17A9DD28-C0AC-41CD-AE6D-7A9949B30C7E}" type="pres">
      <dgm:prSet presAssocID="{22DE3C63-2481-46BC-A653-2C7E289DF96B}" presName="imagSh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  <dgm:t>
        <a:bodyPr/>
        <a:lstStyle/>
        <a:p>
          <a:endParaRPr lang="en-US"/>
        </a:p>
      </dgm:t>
    </dgm:pt>
    <dgm:pt modelId="{539463EC-17FF-4387-9002-EA0788816E61}" type="pres">
      <dgm:prSet presAssocID="{22DE3C63-2481-46BC-A653-2C7E289DF96B}" presName="tx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9B024-66DA-4E21-9ECC-C016C52765E1}" type="pres">
      <dgm:prSet presAssocID="{0F2A48FA-E545-4816-B022-382616CAAC9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3227DEC-6C0B-4378-B9E0-71B0DFC22C12}" type="pres">
      <dgm:prSet presAssocID="{0F2A48FA-E545-4816-B022-382616CAAC97}" presName="connTx" presStyleLbl="sibTrans2D1" presStyleIdx="0" presStyleCnt="2"/>
      <dgm:spPr/>
      <dgm:t>
        <a:bodyPr/>
        <a:lstStyle/>
        <a:p>
          <a:endParaRPr lang="en-US"/>
        </a:p>
      </dgm:t>
    </dgm:pt>
    <dgm:pt modelId="{D7C4919D-2418-4D67-A225-30419503AC09}" type="pres">
      <dgm:prSet presAssocID="{14228BB0-758E-4351-BABE-2C44C771A16D}" presName="composite" presStyleCnt="0"/>
      <dgm:spPr/>
    </dgm:pt>
    <dgm:pt modelId="{39BA1AD2-BF6C-4F22-967E-F195DCA2CBE5}" type="pres">
      <dgm:prSet presAssocID="{14228BB0-758E-4351-BABE-2C44C771A16D}" presName="imagSh" presStyleLbl="b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E37A841-779E-436F-A946-DED12F2ECC37}" type="pres">
      <dgm:prSet presAssocID="{14228BB0-758E-4351-BABE-2C44C771A16D}" presName="tx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45B98-289E-44B4-A9F5-D8E60C36697D}" type="pres">
      <dgm:prSet presAssocID="{E65866EF-663C-4029-A111-7F5C8EBD2FD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FBFA274-4C96-4B53-8528-41DDAC047D83}" type="pres">
      <dgm:prSet presAssocID="{E65866EF-663C-4029-A111-7F5C8EBD2FDF}" presName="connTx" presStyleLbl="sibTrans2D1" presStyleIdx="1" presStyleCnt="2"/>
      <dgm:spPr/>
      <dgm:t>
        <a:bodyPr/>
        <a:lstStyle/>
        <a:p>
          <a:endParaRPr lang="en-US"/>
        </a:p>
      </dgm:t>
    </dgm:pt>
    <dgm:pt modelId="{B946D057-2297-4010-90A3-48CF8E862922}" type="pres">
      <dgm:prSet presAssocID="{F35AA402-334E-4637-AE52-61ED774A887C}" presName="composite" presStyleCnt="0"/>
      <dgm:spPr/>
    </dgm:pt>
    <dgm:pt modelId="{3742BE40-6F56-40E7-B951-D10A31992BB9}" type="pres">
      <dgm:prSet presAssocID="{F35AA402-334E-4637-AE52-61ED774A887C}" presName="imagSh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  <dgm:t>
        <a:bodyPr/>
        <a:lstStyle/>
        <a:p>
          <a:endParaRPr lang="en-US"/>
        </a:p>
      </dgm:t>
    </dgm:pt>
    <dgm:pt modelId="{5B4D66D5-BC43-47C8-9975-7F353D780536}" type="pres">
      <dgm:prSet presAssocID="{F35AA402-334E-4637-AE52-61ED774A887C}" presName="tx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648222-B504-450D-BD4B-6D2A77D40C29}" type="presOf" srcId="{70AEEDEB-917A-4C85-8AD5-6F5AE31927ED}" destId="{069A367B-0F0A-4FDD-B5CD-37E4784C9375}" srcOrd="0" destOrd="0" presId="urn:microsoft.com/office/officeart/2005/8/layout/hProcess10"/>
    <dgm:cxn modelId="{62575607-60A4-4084-9B32-CA125C31FBAA}" type="presOf" srcId="{0F2A48FA-E545-4816-B022-382616CAAC97}" destId="{7919B024-66DA-4E21-9ECC-C016C52765E1}" srcOrd="0" destOrd="0" presId="urn:microsoft.com/office/officeart/2005/8/layout/hProcess10"/>
    <dgm:cxn modelId="{BBD8DB53-AD90-4D19-BD73-3E1BFED96A17}" srcId="{F35AA402-334E-4637-AE52-61ED774A887C}" destId="{44074EFE-317B-4128-93E8-97BD586994C1}" srcOrd="1" destOrd="0" parTransId="{90D6638E-D62B-4577-955B-EE19F55219F3}" sibTransId="{635D76FE-5F38-4A45-B59F-38BDCE27F024}"/>
    <dgm:cxn modelId="{D39A2576-A7C7-4BD5-B794-8F3D529DE930}" type="presOf" srcId="{E65866EF-663C-4029-A111-7F5C8EBD2FDF}" destId="{31A45B98-289E-44B4-A9F5-D8E60C36697D}" srcOrd="0" destOrd="0" presId="urn:microsoft.com/office/officeart/2005/8/layout/hProcess10"/>
    <dgm:cxn modelId="{CB3AA96E-CF8E-4E10-9B8A-E8D0E4F31C43}" srcId="{22DE3C63-2481-46BC-A653-2C7E289DF96B}" destId="{E62E8A64-C95B-4822-B239-5AE76ED7D6EA}" srcOrd="0" destOrd="0" parTransId="{22762F48-7CA6-492D-A90D-A4B427B55F2D}" sibTransId="{66967019-9FF3-42C4-8669-5FE7F3B21521}"/>
    <dgm:cxn modelId="{8FEC425A-EDC1-4FB8-87CE-345CA7357910}" srcId="{70AEEDEB-917A-4C85-8AD5-6F5AE31927ED}" destId="{14228BB0-758E-4351-BABE-2C44C771A16D}" srcOrd="1" destOrd="0" parTransId="{AAF9C31E-D255-4FF9-ACBB-EF0EAD714792}" sibTransId="{E65866EF-663C-4029-A111-7F5C8EBD2FDF}"/>
    <dgm:cxn modelId="{B07A2A4B-E223-4366-8563-D00EB9A99C7E}" type="presOf" srcId="{09ED5FF9-DF6B-49F8-9CD1-D3DC0B8B91AD}" destId="{7E37A841-779E-436F-A946-DED12F2ECC37}" srcOrd="0" destOrd="1" presId="urn:microsoft.com/office/officeart/2005/8/layout/hProcess10"/>
    <dgm:cxn modelId="{B19C70DA-D885-4CAF-AC79-20026C8D5346}" type="presOf" srcId="{9FE244D8-46B4-48F0-8D87-98CB7FFDCAF8}" destId="{539463EC-17FF-4387-9002-EA0788816E61}" srcOrd="0" destOrd="3" presId="urn:microsoft.com/office/officeart/2005/8/layout/hProcess10"/>
    <dgm:cxn modelId="{5944A694-F068-4CD6-85D4-3B98D45D990F}" type="presOf" srcId="{B3A89E57-C61A-40CC-BC72-DCB5346B5909}" destId="{5B4D66D5-BC43-47C8-9975-7F353D780536}" srcOrd="0" destOrd="3" presId="urn:microsoft.com/office/officeart/2005/8/layout/hProcess10"/>
    <dgm:cxn modelId="{878A41A6-7A33-4961-9A31-E993F279EFFF}" srcId="{F35AA402-334E-4637-AE52-61ED774A887C}" destId="{9AF59978-17D4-40BA-B21B-B8622899A265}" srcOrd="0" destOrd="0" parTransId="{46F1446A-F432-43C3-B4CF-CEB9EE399741}" sibTransId="{4E6A730C-E35A-4D3A-8859-DF6B57DCAC46}"/>
    <dgm:cxn modelId="{18A90496-0428-4810-A1B6-C2A055CE976C}" type="presOf" srcId="{9AF59978-17D4-40BA-B21B-B8622899A265}" destId="{5B4D66D5-BC43-47C8-9975-7F353D780536}" srcOrd="0" destOrd="1" presId="urn:microsoft.com/office/officeart/2005/8/layout/hProcess10"/>
    <dgm:cxn modelId="{45730931-6562-4501-8B07-928260494E3E}" srcId="{22DE3C63-2481-46BC-A653-2C7E289DF96B}" destId="{5897D668-4CA1-47A9-93A9-3A1995E16117}" srcOrd="1" destOrd="0" parTransId="{AA924D20-DFC5-4FAB-BE5B-72368EAAA8EF}" sibTransId="{055B353C-43B4-4F85-833F-AEA56393F98A}"/>
    <dgm:cxn modelId="{262F34A0-E57E-4678-BCF9-B57005C67E4B}" type="presOf" srcId="{E65866EF-663C-4029-A111-7F5C8EBD2FDF}" destId="{0FBFA274-4C96-4B53-8528-41DDAC047D83}" srcOrd="1" destOrd="0" presId="urn:microsoft.com/office/officeart/2005/8/layout/hProcess10"/>
    <dgm:cxn modelId="{C467D947-9F1A-4F30-8106-07B5F637D091}" type="presOf" srcId="{0F2A48FA-E545-4816-B022-382616CAAC97}" destId="{E3227DEC-6C0B-4378-B9E0-71B0DFC22C12}" srcOrd="1" destOrd="0" presId="urn:microsoft.com/office/officeart/2005/8/layout/hProcess10"/>
    <dgm:cxn modelId="{DC4BECF1-7EC8-4069-A4A6-7B832F69B253}" srcId="{F35AA402-334E-4637-AE52-61ED774A887C}" destId="{B3A89E57-C61A-40CC-BC72-DCB5346B5909}" srcOrd="2" destOrd="0" parTransId="{28CB7A20-E02D-4F13-8AAD-76E5595D4C92}" sibTransId="{77AA8176-8C1A-4746-8CD7-2D45847D51CD}"/>
    <dgm:cxn modelId="{4167512A-8C6F-44B9-8EC5-D9234F8D2F45}" srcId="{22DE3C63-2481-46BC-A653-2C7E289DF96B}" destId="{9FE244D8-46B4-48F0-8D87-98CB7FFDCAF8}" srcOrd="2" destOrd="0" parTransId="{E7F015F5-BD5D-47FF-9DB0-4ADC191BCC62}" sibTransId="{00A0093F-3C3D-40C5-972A-0021E20C0C9F}"/>
    <dgm:cxn modelId="{CA37522C-C685-48E9-A089-FFFFE5D2FD6D}" srcId="{70AEEDEB-917A-4C85-8AD5-6F5AE31927ED}" destId="{F35AA402-334E-4637-AE52-61ED774A887C}" srcOrd="2" destOrd="0" parTransId="{0E9ECDD8-CC54-43A3-A2C0-23FB5045F973}" sibTransId="{4D26B0BF-0AF7-4C22-914C-B93CB0692633}"/>
    <dgm:cxn modelId="{02AC99B6-3800-49B5-A956-8D8EFA806712}" type="presOf" srcId="{E62E8A64-C95B-4822-B239-5AE76ED7D6EA}" destId="{539463EC-17FF-4387-9002-EA0788816E61}" srcOrd="0" destOrd="1" presId="urn:microsoft.com/office/officeart/2005/8/layout/hProcess10"/>
    <dgm:cxn modelId="{A489946C-907E-4621-9141-2A63BE5368B5}" srcId="{14228BB0-758E-4351-BABE-2C44C771A16D}" destId="{09ED5FF9-DF6B-49F8-9CD1-D3DC0B8B91AD}" srcOrd="0" destOrd="0" parTransId="{E24616A8-5994-4524-B187-4D55B7AD1B4C}" sibTransId="{8337773D-9B95-4894-AC0F-97A661373D0F}"/>
    <dgm:cxn modelId="{56099785-24CC-4E4A-8C8F-B6647079C83B}" type="presOf" srcId="{14228BB0-758E-4351-BABE-2C44C771A16D}" destId="{7E37A841-779E-436F-A946-DED12F2ECC37}" srcOrd="0" destOrd="0" presId="urn:microsoft.com/office/officeart/2005/8/layout/hProcess10"/>
    <dgm:cxn modelId="{286FCE1A-0FCC-4309-95CF-050B186D9378}" srcId="{70AEEDEB-917A-4C85-8AD5-6F5AE31927ED}" destId="{22DE3C63-2481-46BC-A653-2C7E289DF96B}" srcOrd="0" destOrd="0" parTransId="{1C0CA56D-1DB1-4185-8090-C777233885B3}" sibTransId="{0F2A48FA-E545-4816-B022-382616CAAC97}"/>
    <dgm:cxn modelId="{E38E5075-71F5-406F-A5FC-347DAE792CDD}" type="presOf" srcId="{F35AA402-334E-4637-AE52-61ED774A887C}" destId="{5B4D66D5-BC43-47C8-9975-7F353D780536}" srcOrd="0" destOrd="0" presId="urn:microsoft.com/office/officeart/2005/8/layout/hProcess10"/>
    <dgm:cxn modelId="{D1C67A05-DA05-40FC-A725-05018BC6854C}" type="presOf" srcId="{44074EFE-317B-4128-93E8-97BD586994C1}" destId="{5B4D66D5-BC43-47C8-9975-7F353D780536}" srcOrd="0" destOrd="2" presId="urn:microsoft.com/office/officeart/2005/8/layout/hProcess10"/>
    <dgm:cxn modelId="{B648C059-3E86-4EAB-B180-BC77BEC8DCA9}" type="presOf" srcId="{22DE3C63-2481-46BC-A653-2C7E289DF96B}" destId="{539463EC-17FF-4387-9002-EA0788816E61}" srcOrd="0" destOrd="0" presId="urn:microsoft.com/office/officeart/2005/8/layout/hProcess10"/>
    <dgm:cxn modelId="{016D72BA-26DC-4AB3-9328-C406EB3EF33B}" type="presOf" srcId="{5897D668-4CA1-47A9-93A9-3A1995E16117}" destId="{539463EC-17FF-4387-9002-EA0788816E61}" srcOrd="0" destOrd="2" presId="urn:microsoft.com/office/officeart/2005/8/layout/hProcess10"/>
    <dgm:cxn modelId="{461F4777-690C-4407-91C1-A3313DEEAB41}" type="presParOf" srcId="{069A367B-0F0A-4FDD-B5CD-37E4784C9375}" destId="{713AFF46-2439-46CA-959C-C3C47C4376B3}" srcOrd="0" destOrd="0" presId="urn:microsoft.com/office/officeart/2005/8/layout/hProcess10"/>
    <dgm:cxn modelId="{DE84AECE-7F5C-4EEA-9299-9317218BC058}" type="presParOf" srcId="{713AFF46-2439-46CA-959C-C3C47C4376B3}" destId="{17A9DD28-C0AC-41CD-AE6D-7A9949B30C7E}" srcOrd="0" destOrd="0" presId="urn:microsoft.com/office/officeart/2005/8/layout/hProcess10"/>
    <dgm:cxn modelId="{993DC257-316C-477F-82C5-062ACB9A8D7E}" type="presParOf" srcId="{713AFF46-2439-46CA-959C-C3C47C4376B3}" destId="{539463EC-17FF-4387-9002-EA0788816E61}" srcOrd="1" destOrd="0" presId="urn:microsoft.com/office/officeart/2005/8/layout/hProcess10"/>
    <dgm:cxn modelId="{8FAE0CAE-6B3A-480A-B47F-09534B5B728C}" type="presParOf" srcId="{069A367B-0F0A-4FDD-B5CD-37E4784C9375}" destId="{7919B024-66DA-4E21-9ECC-C016C52765E1}" srcOrd="1" destOrd="0" presId="urn:microsoft.com/office/officeart/2005/8/layout/hProcess10"/>
    <dgm:cxn modelId="{B348C27A-7679-4827-83ED-F52B3219B26B}" type="presParOf" srcId="{7919B024-66DA-4E21-9ECC-C016C52765E1}" destId="{E3227DEC-6C0B-4378-B9E0-71B0DFC22C12}" srcOrd="0" destOrd="0" presId="urn:microsoft.com/office/officeart/2005/8/layout/hProcess10"/>
    <dgm:cxn modelId="{6B81806A-BE28-4305-909D-54968C307213}" type="presParOf" srcId="{069A367B-0F0A-4FDD-B5CD-37E4784C9375}" destId="{D7C4919D-2418-4D67-A225-30419503AC09}" srcOrd="2" destOrd="0" presId="urn:microsoft.com/office/officeart/2005/8/layout/hProcess10"/>
    <dgm:cxn modelId="{160DA36B-5FF0-447C-BA9D-D61E5297E08F}" type="presParOf" srcId="{D7C4919D-2418-4D67-A225-30419503AC09}" destId="{39BA1AD2-BF6C-4F22-967E-F195DCA2CBE5}" srcOrd="0" destOrd="0" presId="urn:microsoft.com/office/officeart/2005/8/layout/hProcess10"/>
    <dgm:cxn modelId="{FD5E05E2-1470-48AA-B046-3A8714A11648}" type="presParOf" srcId="{D7C4919D-2418-4D67-A225-30419503AC09}" destId="{7E37A841-779E-436F-A946-DED12F2ECC37}" srcOrd="1" destOrd="0" presId="urn:microsoft.com/office/officeart/2005/8/layout/hProcess10"/>
    <dgm:cxn modelId="{62495787-6B89-40BC-8790-D12523C8952B}" type="presParOf" srcId="{069A367B-0F0A-4FDD-B5CD-37E4784C9375}" destId="{31A45B98-289E-44B4-A9F5-D8E60C36697D}" srcOrd="3" destOrd="0" presId="urn:microsoft.com/office/officeart/2005/8/layout/hProcess10"/>
    <dgm:cxn modelId="{EC8D9AB8-A5D8-4A17-80EB-040D7DD391CA}" type="presParOf" srcId="{31A45B98-289E-44B4-A9F5-D8E60C36697D}" destId="{0FBFA274-4C96-4B53-8528-41DDAC047D83}" srcOrd="0" destOrd="0" presId="urn:microsoft.com/office/officeart/2005/8/layout/hProcess10"/>
    <dgm:cxn modelId="{6AA7F125-E39A-4B9B-A3DF-C39B68A1B5CF}" type="presParOf" srcId="{069A367B-0F0A-4FDD-B5CD-37E4784C9375}" destId="{B946D057-2297-4010-90A3-48CF8E862922}" srcOrd="4" destOrd="0" presId="urn:microsoft.com/office/officeart/2005/8/layout/hProcess10"/>
    <dgm:cxn modelId="{89F38FE8-D45F-411B-9675-A272CBB5B662}" type="presParOf" srcId="{B946D057-2297-4010-90A3-48CF8E862922}" destId="{3742BE40-6F56-40E7-B951-D10A31992BB9}" srcOrd="0" destOrd="0" presId="urn:microsoft.com/office/officeart/2005/8/layout/hProcess10"/>
    <dgm:cxn modelId="{C222F600-796C-4AF5-A8AB-F9D4CCD7966A}" type="presParOf" srcId="{B946D057-2297-4010-90A3-48CF8E862922}" destId="{5B4D66D5-BC43-47C8-9975-7F353D780536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9DD28-C0AC-41CD-AE6D-7A9949B30C7E}">
      <dsp:nvSpPr>
        <dsp:cNvPr id="0" name=""/>
        <dsp:cNvSpPr/>
      </dsp:nvSpPr>
      <dsp:spPr>
        <a:xfrm>
          <a:off x="5760" y="495842"/>
          <a:ext cx="2713946" cy="27139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9463EC-17FF-4387-9002-EA0788816E61}">
      <dsp:nvSpPr>
        <dsp:cNvPr id="0" name=""/>
        <dsp:cNvSpPr/>
      </dsp:nvSpPr>
      <dsp:spPr>
        <a:xfrm>
          <a:off x="447565" y="2124210"/>
          <a:ext cx="2713946" cy="27139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Financial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View Budget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Submit for Reimbursement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Receive Payments</a:t>
          </a:r>
        </a:p>
      </dsp:txBody>
      <dsp:txXfrm>
        <a:off x="527054" y="2203699"/>
        <a:ext cx="2554968" cy="2554968"/>
      </dsp:txXfrm>
    </dsp:sp>
    <dsp:sp modelId="{7919B024-66DA-4E21-9ECC-C016C52765E1}">
      <dsp:nvSpPr>
        <dsp:cNvPr id="0" name=""/>
        <dsp:cNvSpPr/>
      </dsp:nvSpPr>
      <dsp:spPr>
        <a:xfrm>
          <a:off x="3242473" y="1526754"/>
          <a:ext cx="522766" cy="6521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242473" y="1657179"/>
        <a:ext cx="365936" cy="391273"/>
      </dsp:txXfrm>
    </dsp:sp>
    <dsp:sp modelId="{39BA1AD2-BF6C-4F22-967E-F195DCA2CBE5}">
      <dsp:nvSpPr>
        <dsp:cNvPr id="0" name=""/>
        <dsp:cNvSpPr/>
      </dsp:nvSpPr>
      <dsp:spPr>
        <a:xfrm>
          <a:off x="4213324" y="495842"/>
          <a:ext cx="2713946" cy="27139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7A841-779E-436F-A946-DED12F2ECC37}">
      <dsp:nvSpPr>
        <dsp:cNvPr id="0" name=""/>
        <dsp:cNvSpPr/>
      </dsp:nvSpPr>
      <dsp:spPr>
        <a:xfrm>
          <a:off x="4655129" y="2124210"/>
          <a:ext cx="2713946" cy="2713946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Agreements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Exhibit D Process</a:t>
          </a:r>
        </a:p>
      </dsp:txBody>
      <dsp:txXfrm>
        <a:off x="4734618" y="2203699"/>
        <a:ext cx="2554968" cy="2554968"/>
      </dsp:txXfrm>
    </dsp:sp>
    <dsp:sp modelId="{31A45B98-289E-44B4-A9F5-D8E60C36697D}">
      <dsp:nvSpPr>
        <dsp:cNvPr id="0" name=""/>
        <dsp:cNvSpPr/>
      </dsp:nvSpPr>
      <dsp:spPr>
        <a:xfrm>
          <a:off x="7450036" y="1526754"/>
          <a:ext cx="522766" cy="6521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7450036" y="1657179"/>
        <a:ext cx="365936" cy="391273"/>
      </dsp:txXfrm>
    </dsp:sp>
    <dsp:sp modelId="{3742BE40-6F56-40E7-B951-D10A31992BB9}">
      <dsp:nvSpPr>
        <dsp:cNvPr id="0" name=""/>
        <dsp:cNvSpPr/>
      </dsp:nvSpPr>
      <dsp:spPr>
        <a:xfrm>
          <a:off x="8420887" y="495842"/>
          <a:ext cx="2713946" cy="27139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D66D5-BC43-47C8-9975-7F353D780536}">
      <dsp:nvSpPr>
        <dsp:cNvPr id="0" name=""/>
        <dsp:cNvSpPr/>
      </dsp:nvSpPr>
      <dsp:spPr>
        <a:xfrm>
          <a:off x="8862692" y="2124210"/>
          <a:ext cx="2713946" cy="2713946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End-to-end Management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Applications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Reporting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/>
            <a:t>Other</a:t>
          </a:r>
        </a:p>
      </dsp:txBody>
      <dsp:txXfrm>
        <a:off x="8942181" y="2203699"/>
        <a:ext cx="2554968" cy="255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FA20-B669-4CB5-8FCA-CB072E5B01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52BEF-ADD5-48BC-A72B-5D5B3382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4C4441-12A4-4F59-AC10-C51B9C11EB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7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1"/>
            <a:ext cx="10363200" cy="1470025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rgbClr val="3A66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 descr="DBHDS_Logo_CMYK_BLK_062014-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5283200" cy="8509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0" y="1143000"/>
            <a:ext cx="12192000" cy="76200"/>
          </a:xfrm>
          <a:prstGeom prst="rect">
            <a:avLst/>
          </a:prstGeom>
          <a:solidFill>
            <a:srgbClr val="136735"/>
          </a:solidFill>
          <a:ln>
            <a:solidFill>
              <a:srgbClr val="136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008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3A6695"/>
                </a:solidFill>
                <a:effectLst/>
              </a:rPr>
              <a:t>DBHDS Vision: </a:t>
            </a:r>
            <a:r>
              <a:rPr lang="en-US" sz="2000" b="1" kern="1200" dirty="0">
                <a:solidFill>
                  <a:srgbClr val="3A6695"/>
                </a:solidFill>
                <a:effectLst/>
                <a:latin typeface="+mn-lt"/>
                <a:ea typeface="+mn-ea"/>
                <a:cs typeface="+mn-cs"/>
              </a:rPr>
              <a:t>A life of possibilities for all Virginians</a:t>
            </a:r>
            <a:endParaRPr lang="en-US" sz="2000" b="1" dirty="0">
              <a:solidFill>
                <a:srgbClr val="3A669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363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990791-EE93-4AB7-9F63-89CF8970A01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4800601"/>
            <a:ext cx="2844800" cy="365125"/>
          </a:xfrm>
          <a:prstGeom prst="rect">
            <a:avLst/>
          </a:prstGeom>
        </p:spPr>
        <p:txBody>
          <a:bodyPr/>
          <a:lstStyle/>
          <a:p>
            <a:fld id="{3D12B7B7-CF46-4BB8-AB39-194CDEA51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2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990791-EE93-4AB7-9F63-89CF8970A01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4800601"/>
            <a:ext cx="2844800" cy="365125"/>
          </a:xfrm>
          <a:prstGeom prst="rect">
            <a:avLst/>
          </a:prstGeom>
        </p:spPr>
        <p:txBody>
          <a:bodyPr/>
          <a:lstStyle/>
          <a:p>
            <a:fld id="{3D12B7B7-CF46-4BB8-AB39-194CDEA51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9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14400"/>
            <a:ext cx="115824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DBHDS_Logo_CMYK_BLK_062014-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600" y="6364224"/>
            <a:ext cx="2743200" cy="441814"/>
          </a:xfrm>
          <a:prstGeom prst="rect">
            <a:avLst/>
          </a:prstGeom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0" y="6324600"/>
            <a:ext cx="12192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sz="1800" dirty="0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11176000" y="6324600"/>
            <a:ext cx="0" cy="533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sz="1800" dirty="0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1176001" y="6434773"/>
            <a:ext cx="908049" cy="2616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0" hangingPunct="0">
              <a:spcBef>
                <a:spcPct val="0"/>
              </a:spcBef>
              <a:buClr>
                <a:srgbClr val="F4001D"/>
              </a:buClr>
              <a:buSzPct val="85000"/>
              <a:buFont typeface="Wingdings" pitchFamily="2" charset="2"/>
              <a:buNone/>
              <a:tabLst>
                <a:tab pos="1314450" algn="l"/>
              </a:tabLst>
            </a:pPr>
            <a:r>
              <a:rPr lang="en-US" sz="1100" dirty="0">
                <a:solidFill>
                  <a:srgbClr val="969696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DB6C938E-0321-4CDF-9DE4-D1C1AAD9B854}" type="slidenum">
              <a:rPr lang="en-US" sz="1100">
                <a:solidFill>
                  <a:srgbClr val="969696"/>
                </a:solidFill>
                <a:ea typeface="Arial Unicode MS" pitchFamily="34" charset="-128"/>
                <a:cs typeface="Arial Unicode MS" pitchFamily="34" charset="-128"/>
              </a:rPr>
              <a:pPr algn="l" eaLnBrk="0" hangingPunct="0">
                <a:spcBef>
                  <a:spcPct val="0"/>
                </a:spcBef>
                <a:buClr>
                  <a:srgbClr val="F4001D"/>
                </a:buClr>
                <a:buSzPct val="85000"/>
                <a:buFont typeface="Wingdings" pitchFamily="2" charset="2"/>
                <a:buNone/>
                <a:tabLst>
                  <a:tab pos="1314450" algn="l"/>
                </a:tabLst>
              </a:pPr>
              <a:t>‹#›</a:t>
            </a:fld>
            <a:endParaRPr lang="en-US" sz="11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32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990791-EE93-4AB7-9F63-89CF8970A01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4800601"/>
            <a:ext cx="2844800" cy="365125"/>
          </a:xfrm>
          <a:prstGeom prst="rect">
            <a:avLst/>
          </a:prstGeom>
        </p:spPr>
        <p:txBody>
          <a:bodyPr/>
          <a:lstStyle/>
          <a:p>
            <a:fld id="{3D12B7B7-CF46-4BB8-AB39-194CDEA51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2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990791-EE93-4AB7-9F63-89CF8970A01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4800601"/>
            <a:ext cx="2844800" cy="365125"/>
          </a:xfrm>
          <a:prstGeom prst="rect">
            <a:avLst/>
          </a:prstGeom>
        </p:spPr>
        <p:txBody>
          <a:bodyPr/>
          <a:lstStyle/>
          <a:p>
            <a:fld id="{3D12B7B7-CF46-4BB8-AB39-194CDEA51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990791-EE93-4AB7-9F63-89CF8970A01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4000" y="4800601"/>
            <a:ext cx="2844800" cy="365125"/>
          </a:xfrm>
          <a:prstGeom prst="rect">
            <a:avLst/>
          </a:prstGeom>
        </p:spPr>
        <p:txBody>
          <a:bodyPr/>
          <a:lstStyle/>
          <a:p>
            <a:fld id="{3D12B7B7-CF46-4BB8-AB39-194CDEA51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1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990791-EE93-4AB7-9F63-89CF8970A01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0" y="4800601"/>
            <a:ext cx="2844800" cy="365125"/>
          </a:xfrm>
          <a:prstGeom prst="rect">
            <a:avLst/>
          </a:prstGeom>
        </p:spPr>
        <p:txBody>
          <a:bodyPr/>
          <a:lstStyle/>
          <a:p>
            <a:fld id="{3D12B7B7-CF46-4BB8-AB39-194CDEA51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5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990791-EE93-4AB7-9F63-89CF8970A01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0" y="4800601"/>
            <a:ext cx="2844800" cy="365125"/>
          </a:xfrm>
          <a:prstGeom prst="rect">
            <a:avLst/>
          </a:prstGeom>
        </p:spPr>
        <p:txBody>
          <a:bodyPr/>
          <a:lstStyle/>
          <a:p>
            <a:fld id="{3D12B7B7-CF46-4BB8-AB39-194CDEA51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1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990791-EE93-4AB7-9F63-89CF8970A01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4800601"/>
            <a:ext cx="2844800" cy="365125"/>
          </a:xfrm>
          <a:prstGeom prst="rect">
            <a:avLst/>
          </a:prstGeom>
        </p:spPr>
        <p:txBody>
          <a:bodyPr/>
          <a:lstStyle/>
          <a:p>
            <a:fld id="{3D12B7B7-CF46-4BB8-AB39-194CDEA51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2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990791-EE93-4AB7-9F63-89CF8970A018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4800601"/>
            <a:ext cx="2844800" cy="365125"/>
          </a:xfrm>
          <a:prstGeom prst="rect">
            <a:avLst/>
          </a:prstGeom>
        </p:spPr>
        <p:txBody>
          <a:bodyPr/>
          <a:lstStyle/>
          <a:p>
            <a:fld id="{3D12B7B7-CF46-4BB8-AB39-194CDEA51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solidFill>
            <a:srgbClr val="3A6695"/>
          </a:solidFill>
          <a:ln>
            <a:solidFill>
              <a:srgbClr val="3A66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90600"/>
            <a:ext cx="115824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762001"/>
            <a:ext cx="12192000" cy="45719"/>
          </a:xfrm>
          <a:prstGeom prst="rect">
            <a:avLst/>
          </a:prstGeom>
          <a:solidFill>
            <a:srgbClr val="136735"/>
          </a:solidFill>
          <a:ln>
            <a:solidFill>
              <a:srgbClr val="136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97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ric.Billings@dbhds.virginia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5.jpg"/><Relationship Id="rId5" Type="http://schemas.openxmlformats.org/officeDocument/2006/relationships/hyperlink" Target="mailto:andrew.diefenthaler@dbhds.virginia.gov" TargetMode="External"/><Relationship Id="rId4" Type="http://schemas.openxmlformats.org/officeDocument/2006/relationships/hyperlink" Target="mailto:john.moore@dbhds.Virgini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36192"/>
            <a:ext cx="10363200" cy="2990089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Final Review of Reimbursement Process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May 16, 2022</a:t>
            </a:r>
            <a:r>
              <a:rPr lang="en-US" b="1" dirty="0"/>
              <a:t/>
            </a:r>
            <a:br>
              <a:rPr lang="en-US" b="1" dirty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632960"/>
            <a:ext cx="8534400" cy="1254034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Andrew Diefenthaler, CFO</a:t>
            </a:r>
          </a:p>
          <a:p>
            <a:r>
              <a:rPr lang="en-US" sz="3200" dirty="0" smtClean="0"/>
              <a:t>Craig Camidge, Director Office of Management Services</a:t>
            </a:r>
          </a:p>
          <a:p>
            <a:r>
              <a:rPr lang="en-US" sz="3200" dirty="0" smtClean="0"/>
              <a:t>John </a:t>
            </a:r>
            <a:r>
              <a:rPr lang="en-US" sz="3200" dirty="0"/>
              <a:t>Moore, </a:t>
            </a:r>
            <a:r>
              <a:rPr lang="en-US" dirty="0"/>
              <a:t>Director Fiscal &amp; Grants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Eric Billings, Deputy </a:t>
            </a:r>
            <a:r>
              <a:rPr lang="en-US" dirty="0"/>
              <a:t>Director Fiscal &amp; Grants Management</a:t>
            </a:r>
          </a:p>
          <a:p>
            <a:endParaRPr lang="en-US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9538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E1C3-659E-6B69-164D-B2CB7E4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Federal Reimbursement Process: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Efforts To-Date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75B74-D6DE-2AE3-D301-9948EB5C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Based on a Material Weakness finding of from </a:t>
            </a:r>
            <a:r>
              <a:rPr lang="en-US" dirty="0" smtClean="0">
                <a:ea typeface="+mn-lt"/>
                <a:cs typeface="+mn-lt"/>
              </a:rPr>
              <a:t>APA, </a:t>
            </a:r>
            <a:r>
              <a:rPr lang="en-US" dirty="0">
                <a:ea typeface="+mn-lt"/>
                <a:cs typeface="+mn-lt"/>
              </a:rPr>
              <a:t>it was determined that the current federal funding model of advance payment with no review of supporting documentation for expenditures was not compliant with the terms of our federal awards</a:t>
            </a:r>
            <a:r>
              <a:rPr lang="en-US" dirty="0" smtClean="0">
                <a:ea typeface="+mn-lt"/>
                <a:cs typeface="+mn-lt"/>
              </a:rPr>
              <a:t>. </a:t>
            </a:r>
          </a:p>
          <a:p>
            <a:r>
              <a:rPr lang="en-US" dirty="0" smtClean="0">
                <a:ea typeface="+mn-lt"/>
                <a:cs typeface="+mn-lt"/>
              </a:rPr>
              <a:t>A reimbursement Model is the standard for Sub-Recipient pass-thru grants as messaged by multiply outside audit agencies. </a:t>
            </a:r>
            <a:endParaRPr lang="en-US" dirty="0">
              <a:cs typeface="Calibri" panose="020F0502020204030204"/>
            </a:endParaRPr>
          </a:p>
          <a:p>
            <a:r>
              <a:rPr lang="en-US" dirty="0" smtClean="0">
                <a:ea typeface="+mn-lt"/>
                <a:cs typeface="+mn-lt"/>
              </a:rPr>
              <a:t>Eighteen months ago, </a:t>
            </a:r>
            <a:r>
              <a:rPr lang="en-US" dirty="0">
                <a:ea typeface="+mn-lt"/>
                <a:cs typeface="+mn-lt"/>
              </a:rPr>
              <a:t>DBHDS began working with CSB CFOs to develop a method to institute a reimbursement model that would simultaneously accomplish DBHDS’ goals of achieving compliance and mitigate the administrative impact to CSBs.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At first DBHDS met with a select group of CFOs, but then transitioned to messaging to all CFOs and EDs across several meetings in CY 2021 and 2022.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Across the many </a:t>
            </a:r>
            <a:r>
              <a:rPr lang="en-US" dirty="0" smtClean="0">
                <a:ea typeface="+mn-lt"/>
                <a:cs typeface="+mn-lt"/>
              </a:rPr>
              <a:t>meetings and site visits, </a:t>
            </a:r>
            <a:r>
              <a:rPr lang="en-US" dirty="0">
                <a:ea typeface="+mn-lt"/>
                <a:cs typeface="+mn-lt"/>
              </a:rPr>
              <a:t>DBHDS was able to develop a model that addresses both of these concerns.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2439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F6288-8074-83CF-F8AB-C022F1BB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Federal Reimbursement Process: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Why the Change?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F4DD3-9F5A-A5F5-12FC-5DEF3929B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Federal Regulation: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2 CFR 200.332 – Monitoring activities….ensure that the subaward is used for authorized purposes….and the terms and conditions of the subaward…and that subaward performance goals are achieved.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JLARC Study – Suggested DBHDS consider utilizing a reimbursement model for grants (June 2019)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APA Audit – DBHDS has received feedback across several audits that Subrecipient Monitoring processes are not sufficient (2019 – 2021)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SAMHSA Audit – DBHDS received further feedback during a recent audit that the link between expenditures reported by CSBs and the actual utilization of those funds to the object level needed to be improved (2020)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Large refunds of some grants from CSBs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3892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Issues and Concerns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First three months or until the SAAS platform is ready DBHDS and CSBs will use an Excel template (DBHDS will give a walkthrough later in this presentation)</a:t>
            </a:r>
          </a:p>
          <a:p>
            <a:r>
              <a:rPr lang="en-US" dirty="0" smtClean="0"/>
              <a:t>First Year will only include ARPA, SABG, MHBG and SOR </a:t>
            </a:r>
            <a:r>
              <a:rPr lang="en-US" dirty="0" smtClean="0"/>
              <a:t>(only </a:t>
            </a:r>
            <a:r>
              <a:rPr lang="en-US" dirty="0" smtClean="0"/>
              <a:t>if renewed and allocated </a:t>
            </a:r>
            <a:r>
              <a:rPr lang="en-US" dirty="0" smtClean="0"/>
              <a:t>timely)</a:t>
            </a:r>
            <a:endParaRPr lang="en-US" dirty="0" smtClean="0"/>
          </a:p>
          <a:p>
            <a:r>
              <a:rPr lang="en-US" dirty="0" smtClean="0"/>
              <a:t>My concerns based on recent CSB visits by Andrew, Craig and I</a:t>
            </a:r>
          </a:p>
          <a:p>
            <a:pPr lvl="1"/>
            <a:r>
              <a:rPr lang="en-US" dirty="0" smtClean="0"/>
              <a:t>Each CSB has a different allocation/accounting process</a:t>
            </a:r>
          </a:p>
          <a:p>
            <a:pPr lvl="1"/>
            <a:r>
              <a:rPr lang="en-US" dirty="0" smtClean="0"/>
              <a:t>Fund Accounting</a:t>
            </a:r>
          </a:p>
          <a:p>
            <a:pPr lvl="2"/>
            <a:r>
              <a:rPr lang="en-US" dirty="0" smtClean="0"/>
              <a:t>Allocated based upon GAPs</a:t>
            </a:r>
          </a:p>
          <a:p>
            <a:pPr lvl="2"/>
            <a:r>
              <a:rPr lang="en-US" dirty="0" smtClean="0"/>
              <a:t>Reporting Units / Cost Codes that have multiply funding streams is difficult to track without fund accounting</a:t>
            </a:r>
          </a:p>
          <a:p>
            <a:pPr lvl="1"/>
            <a:r>
              <a:rPr lang="en-US" dirty="0" smtClean="0"/>
              <a:t>Funding tracked at the Grant Level versus award year and grant mandates</a:t>
            </a:r>
          </a:p>
          <a:p>
            <a:pPr lvl="1"/>
            <a:r>
              <a:rPr lang="en-US" dirty="0" smtClean="0"/>
              <a:t>My assessment of CSB readiness</a:t>
            </a:r>
          </a:p>
          <a:p>
            <a:pPr lvl="2"/>
            <a:r>
              <a:rPr lang="en-US" dirty="0" smtClean="0"/>
              <a:t>1/3 are ready to go</a:t>
            </a:r>
          </a:p>
          <a:p>
            <a:pPr lvl="2"/>
            <a:r>
              <a:rPr lang="en-US" dirty="0" smtClean="0"/>
              <a:t>1/3 will be ready and making changes to account for grants</a:t>
            </a:r>
          </a:p>
          <a:p>
            <a:pPr lvl="2"/>
            <a:r>
              <a:rPr lang="en-US" dirty="0" smtClean="0"/>
              <a:t>1/3 Need Help</a:t>
            </a:r>
          </a:p>
          <a:p>
            <a:r>
              <a:rPr lang="en-US" dirty="0" smtClean="0"/>
              <a:t>Steps forward to protect Federal Funds</a:t>
            </a:r>
          </a:p>
          <a:p>
            <a:pPr lvl="1"/>
            <a:r>
              <a:rPr lang="en-US" dirty="0" smtClean="0"/>
              <a:t>We have to continue to take a team approach</a:t>
            </a:r>
          </a:p>
          <a:p>
            <a:pPr lvl="2"/>
            <a:r>
              <a:rPr lang="en-US" dirty="0" smtClean="0"/>
              <a:t>Let’s build on subject matter experts knowledge base</a:t>
            </a:r>
          </a:p>
          <a:p>
            <a:pPr lvl="2"/>
            <a:r>
              <a:rPr lang="en-US" dirty="0" smtClean="0"/>
              <a:t>DBHDS would like to attend regional CSB CFO meetings to work within the partnership</a:t>
            </a:r>
          </a:p>
          <a:p>
            <a:pPr lvl="3"/>
            <a:r>
              <a:rPr lang="en-US" dirty="0" smtClean="0"/>
              <a:t>DBHDS plans to hold regional training and Q&amp;A sessions in August to help with the July Excel Template</a:t>
            </a:r>
          </a:p>
          <a:p>
            <a:pPr lvl="3"/>
            <a:r>
              <a:rPr lang="en-US" dirty="0" smtClean="0"/>
              <a:t>DBHDS and Dulles Technology Partners will hold training sessions before WebGrants goes live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WebGrants Roadmap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03200" y="914400"/>
          <a:ext cx="1158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5765" y="1404214"/>
            <a:ext cx="241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Phase 1:  Delivered by Oct 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91743" y="1404214"/>
            <a:ext cx="2623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Phase 2: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~ Oct 2022 – Mar 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19160" y="1336745"/>
            <a:ext cx="2018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Phase 3: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~ Mar – Oct 2023 </a:t>
            </a:r>
          </a:p>
        </p:txBody>
      </p:sp>
    </p:spTree>
    <p:extLst>
      <p:ext uri="{BB962C8B-B14F-4D97-AF65-F5344CB8AC3E}">
        <p14:creationId xmlns:p14="http://schemas.microsoft.com/office/powerpoint/2010/main" val="1665817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5134F-ED41-697A-827C-32C07B05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Federal Reimbursement Process: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How will it work?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627EE-95AE-085D-8475-192141A0E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The shift to a reimbursement model will begin in July 2022.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Reimbursements will occur on a monthly basis.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In order to ensure sufficient cash at the beginning of the year, DBHDS will provide upfront, 1/8</a:t>
            </a:r>
            <a:r>
              <a:rPr lang="en-US" baseline="30000" dirty="0">
                <a:ea typeface="+mn-lt"/>
                <a:cs typeface="+mn-lt"/>
              </a:rPr>
              <a:t>th</a:t>
            </a:r>
            <a:r>
              <a:rPr lang="en-US" dirty="0">
                <a:ea typeface="+mn-lt"/>
                <a:cs typeface="+mn-lt"/>
              </a:rPr>
              <a:t> of </a:t>
            </a:r>
            <a:r>
              <a:rPr lang="en-US" dirty="0" smtClean="0">
                <a:ea typeface="+mn-lt"/>
                <a:cs typeface="+mn-lt"/>
              </a:rPr>
              <a:t>the federal block grant </a:t>
            </a:r>
            <a:r>
              <a:rPr lang="en-US" dirty="0">
                <a:ea typeface="+mn-lt"/>
                <a:cs typeface="+mn-lt"/>
              </a:rPr>
              <a:t>funding </a:t>
            </a:r>
            <a:r>
              <a:rPr lang="en-US" dirty="0" smtClean="0">
                <a:ea typeface="+mn-lt"/>
                <a:cs typeface="+mn-lt"/>
              </a:rPr>
              <a:t>and when awarded the ARPA and new SOR based on  </a:t>
            </a:r>
            <a:r>
              <a:rPr lang="en-US" dirty="0">
                <a:ea typeface="+mn-lt"/>
                <a:cs typeface="+mn-lt"/>
              </a:rPr>
              <a:t>allocations.  This payment will be made on the first warrant payment.  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Remaining funds from this upfront payment will be reconciled with the final reimbursement request for June. </a:t>
            </a:r>
            <a:endParaRPr lang="en-US" dirty="0"/>
          </a:p>
          <a:p>
            <a:r>
              <a:rPr lang="en-US" dirty="0" smtClean="0">
                <a:ea typeface="+mn-lt"/>
                <a:cs typeface="+mn-lt"/>
              </a:rPr>
              <a:t>Other </a:t>
            </a:r>
            <a:r>
              <a:rPr lang="en-US" dirty="0">
                <a:ea typeface="+mn-lt"/>
                <a:cs typeface="+mn-lt"/>
              </a:rPr>
              <a:t>SAMHSA-funded federal payments will </a:t>
            </a:r>
            <a:r>
              <a:rPr lang="en-US" dirty="0" smtClean="0">
                <a:ea typeface="+mn-lt"/>
                <a:cs typeface="+mn-lt"/>
              </a:rPr>
              <a:t>move to the reimbursement process when renewed or awarded (if new) Part C is an exception and </a:t>
            </a:r>
            <a:r>
              <a:rPr lang="en-US" dirty="0">
                <a:ea typeface="+mn-lt"/>
                <a:cs typeface="+mn-lt"/>
              </a:rPr>
              <a:t>will continue to be paid across the 24 warrant payments.  </a:t>
            </a:r>
            <a:endParaRPr lang="en-US" dirty="0"/>
          </a:p>
          <a:p>
            <a:pPr lvl="1"/>
            <a:r>
              <a:rPr lang="en-US" b="1" dirty="0">
                <a:ea typeface="+mn-lt"/>
                <a:cs typeface="+mn-lt"/>
              </a:rPr>
              <a:t>Exception</a:t>
            </a:r>
            <a:r>
              <a:rPr lang="en-US" dirty="0">
                <a:ea typeface="+mn-lt"/>
                <a:cs typeface="+mn-lt"/>
              </a:rPr>
              <a:t> determinations for </a:t>
            </a:r>
            <a:r>
              <a:rPr lang="en-US" b="1" dirty="0">
                <a:ea typeface="+mn-lt"/>
                <a:cs typeface="+mn-lt"/>
              </a:rPr>
              <a:t>one-time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>
                <a:ea typeface="+mn-lt"/>
                <a:cs typeface="+mn-lt"/>
              </a:rPr>
              <a:t>payments</a:t>
            </a:r>
            <a:r>
              <a:rPr lang="en-US" dirty="0">
                <a:ea typeface="+mn-lt"/>
                <a:cs typeface="+mn-lt"/>
              </a:rPr>
              <a:t> necessary for start-up costs will be made by DBHDS program staff in consultation with the CSBs.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CSBs will need to have a completed Exhibit D or other Performance Contract agreement in place to receive funding.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CSBs will submit one reimbursement template for each grant for which reimbursement is requested.  The expenditure detail will be provided by the specific Exhibit D which expenditures were incurred against and by object code.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82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Thru based on Mid Year Report of one CSB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Moving to Excel and Adobe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0E17-5775-2758-837C-44642239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Federal Reimbursement Process: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A19EE-589A-E388-04A0-8E202A98B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Feel free to reach out to </a:t>
            </a:r>
            <a:r>
              <a:rPr lang="en-US" dirty="0" smtClean="0">
                <a:cs typeface="Calibri"/>
              </a:rPr>
              <a:t>us </a:t>
            </a:r>
            <a:r>
              <a:rPr lang="en-US" dirty="0">
                <a:cs typeface="Calibri"/>
              </a:rPr>
              <a:t>at:</a:t>
            </a:r>
          </a:p>
          <a:p>
            <a:pPr lvl="1"/>
            <a:r>
              <a:rPr lang="en-US" dirty="0">
                <a:cs typeface="Calibri"/>
                <a:hlinkClick r:id="rId3"/>
              </a:rPr>
              <a:t>Eric.Billings@dbhds.virginia.gov</a:t>
            </a:r>
            <a:r>
              <a:rPr lang="en-US" dirty="0">
                <a:cs typeface="Calibri"/>
              </a:rPr>
              <a:t> or </a:t>
            </a:r>
            <a:r>
              <a:rPr lang="en-US" dirty="0" smtClean="0">
                <a:cs typeface="Calibri"/>
              </a:rPr>
              <a:t>804-305-1820</a:t>
            </a:r>
          </a:p>
          <a:p>
            <a:pPr lvl="1"/>
            <a:r>
              <a:rPr lang="en-US" dirty="0" smtClean="0">
                <a:cs typeface="Calibri"/>
                <a:hlinkClick r:id="rId4"/>
              </a:rPr>
              <a:t>john.moore@dbhds.Virginia.gov</a:t>
            </a:r>
            <a:r>
              <a:rPr lang="en-US" dirty="0" smtClean="0">
                <a:cs typeface="Calibri"/>
              </a:rPr>
              <a:t> or 804-786-8598</a:t>
            </a:r>
          </a:p>
          <a:p>
            <a:pPr lvl="1"/>
            <a:r>
              <a:rPr lang="en-US" dirty="0" smtClean="0">
                <a:cs typeface="Calibri"/>
                <a:hlinkClick r:id="rId5"/>
              </a:rPr>
              <a:t>andrew.diefenthaler@dbhds.virginia.gov</a:t>
            </a:r>
            <a:r>
              <a:rPr lang="en-US" dirty="0" smtClean="0">
                <a:cs typeface="Calibri"/>
              </a:rPr>
              <a:t> 804-212-7211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 smtClean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pic>
        <p:nvPicPr>
          <p:cNvPr id="4" name="Content Placeholder 3" descr="Leaders: Don't Forget to Make Time for Q&amp;A by Michael Lee ...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" y="2834639"/>
            <a:ext cx="10597896" cy="363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56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825</Words>
  <Application>Microsoft Office PowerPoint</Application>
  <PresentationFormat>Widescreen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Unicode MS</vt:lpstr>
      <vt:lpstr>Calibri</vt:lpstr>
      <vt:lpstr>Calibri Light</vt:lpstr>
      <vt:lpstr>Wingdings</vt:lpstr>
      <vt:lpstr>1_Office Theme</vt:lpstr>
      <vt:lpstr>Final Review of Reimbursement Process  May 16, 2022 </vt:lpstr>
      <vt:lpstr>Federal Reimbursement Process: Efforts To-Date</vt:lpstr>
      <vt:lpstr>Federal Reimbursement Process: Why the Change?</vt:lpstr>
      <vt:lpstr>Issues and Concerns </vt:lpstr>
      <vt:lpstr>WebGrants Roadmap</vt:lpstr>
      <vt:lpstr>Federal Reimbursement Process: How will it work?</vt:lpstr>
      <vt:lpstr>Walk Thru based on Mid Year Report of one CSB</vt:lpstr>
      <vt:lpstr>Federal Reimbursement Process: Questions?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VACSB Development &amp; Training Conference Finance Directors Council  May 5, 2022</dc:title>
  <dc:creator>Moore, John (DBHDS)</dc:creator>
  <cp:lastModifiedBy>Moore, John (DBHDS)</cp:lastModifiedBy>
  <cp:revision>6</cp:revision>
  <dcterms:created xsi:type="dcterms:W3CDTF">2022-05-16T14:09:15Z</dcterms:created>
  <dcterms:modified xsi:type="dcterms:W3CDTF">2022-05-16T15:54:51Z</dcterms:modified>
</cp:coreProperties>
</file>