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383" r:id="rId5"/>
    <p:sldId id="408" r:id="rId6"/>
    <p:sldId id="407" r:id="rId7"/>
    <p:sldId id="410" r:id="rId8"/>
    <p:sldId id="409" r:id="rId9"/>
    <p:sldId id="411" r:id="rId10"/>
    <p:sldId id="412" r:id="rId11"/>
    <p:sldId id="413" r:id="rId12"/>
  </p:sldIdLst>
  <p:sldSz cx="12192000" cy="6858000"/>
  <p:notesSz cx="6858000" cy="9215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3">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anna Parker" initials="dlp" lastIdx="2" clrIdx="0"/>
  <p:cmAuthor id="1" name="Dawn M. Adams" initials="DM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8CAD"/>
    <a:srgbClr val="339966"/>
    <a:srgbClr val="8EA5B3"/>
    <a:srgbClr val="67A864"/>
    <a:srgbClr val="6268A6"/>
    <a:srgbClr val="5CB37C"/>
    <a:srgbClr val="5EAFA6"/>
    <a:srgbClr val="43333E"/>
    <a:srgbClr val="526B67"/>
    <a:srgbClr val="B6CC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37" autoAdjust="0"/>
    <p:restoredTop sz="96130" autoAdjust="0"/>
  </p:normalViewPr>
  <p:slideViewPr>
    <p:cSldViewPr>
      <p:cViewPr varScale="1">
        <p:scale>
          <a:sx n="108" d="100"/>
          <a:sy n="108" d="100"/>
        </p:scale>
        <p:origin x="1272" y="138"/>
      </p:cViewPr>
      <p:guideLst>
        <p:guide orient="horz" pos="2160"/>
        <p:guide pos="3840"/>
      </p:guideLst>
    </p:cSldViewPr>
  </p:slideViewPr>
  <p:notesTextViewPr>
    <p:cViewPr>
      <p:scale>
        <a:sx n="125" d="100"/>
        <a:sy n="125" d="100"/>
      </p:scale>
      <p:origin x="0" y="0"/>
    </p:cViewPr>
  </p:notesTextViewPr>
  <p:sorterViewPr>
    <p:cViewPr>
      <p:scale>
        <a:sx n="85" d="100"/>
        <a:sy n="85" d="100"/>
      </p:scale>
      <p:origin x="0" y="3029"/>
    </p:cViewPr>
  </p:sorterViewPr>
  <p:notesViewPr>
    <p:cSldViewPr>
      <p:cViewPr varScale="1">
        <p:scale>
          <a:sx n="94" d="100"/>
          <a:sy n="94" d="100"/>
        </p:scale>
        <p:origin x="1662" y="90"/>
      </p:cViewPr>
      <p:guideLst>
        <p:guide orient="horz" pos="290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108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0"/>
            <a:ext cx="2972421" cy="461087"/>
          </a:xfrm>
          <a:prstGeom prst="rect">
            <a:avLst/>
          </a:prstGeom>
        </p:spPr>
        <p:txBody>
          <a:bodyPr vert="horz" lIns="91440" tIns="45720" rIns="91440" bIns="45720" rtlCol="0"/>
          <a:lstStyle>
            <a:lvl1pPr algn="r">
              <a:defRPr sz="1200"/>
            </a:lvl1pPr>
          </a:lstStyle>
          <a:p>
            <a:fld id="{92E72F2F-A906-488A-8359-2D2470EBA6EE}" type="datetimeFigureOut">
              <a:rPr lang="en-US" smtClean="0"/>
              <a:pPr/>
              <a:t>9/23/2022</a:t>
            </a:fld>
            <a:endParaRPr lang="en-US"/>
          </a:p>
        </p:txBody>
      </p:sp>
      <p:sp>
        <p:nvSpPr>
          <p:cNvPr id="4" name="Footer Placeholder 3"/>
          <p:cNvSpPr>
            <a:spLocks noGrp="1"/>
          </p:cNvSpPr>
          <p:nvPr>
            <p:ph type="ftr" sz="quarter" idx="2"/>
          </p:nvPr>
        </p:nvSpPr>
        <p:spPr>
          <a:xfrm>
            <a:off x="2" y="8752778"/>
            <a:ext cx="2972421" cy="4610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752778"/>
            <a:ext cx="2972421" cy="461087"/>
          </a:xfrm>
          <a:prstGeom prst="rect">
            <a:avLst/>
          </a:prstGeom>
        </p:spPr>
        <p:txBody>
          <a:bodyPr vert="horz" lIns="91440" tIns="45720" rIns="91440" bIns="45720" rtlCol="0" anchor="b"/>
          <a:lstStyle>
            <a:lvl1pPr algn="r">
              <a:defRPr sz="1200"/>
            </a:lvl1pPr>
          </a:lstStyle>
          <a:p>
            <a:fld id="{32F11364-D434-45B5-A2D0-080D0FC11574}" type="slidenum">
              <a:rPr lang="en-US" smtClean="0"/>
              <a:pPr/>
              <a:t>‹#›</a:t>
            </a:fld>
            <a:endParaRPr lang="en-US"/>
          </a:p>
        </p:txBody>
      </p:sp>
    </p:spTree>
    <p:extLst>
      <p:ext uri="{BB962C8B-B14F-4D97-AF65-F5344CB8AC3E}">
        <p14:creationId xmlns:p14="http://schemas.microsoft.com/office/powerpoint/2010/main" val="381194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0772"/>
          </a:xfrm>
          <a:prstGeom prst="rect">
            <a:avLst/>
          </a:prstGeom>
        </p:spPr>
        <p:txBody>
          <a:bodyPr vert="horz" lIns="93177" tIns="46589" rIns="93177" bIns="46589" rtlCol="0"/>
          <a:lstStyle>
            <a:lvl1pPr algn="r">
              <a:defRPr sz="1200"/>
            </a:lvl1pPr>
          </a:lstStyle>
          <a:p>
            <a:fld id="{4C3EE8B4-E7AC-4E6C-B883-BDF6088A7A5E}" type="datetimeFigureOut">
              <a:rPr lang="en-US" smtClean="0"/>
              <a:pPr/>
              <a:t>9/23/2022</a:t>
            </a:fld>
            <a:endParaRPr lang="en-US"/>
          </a:p>
        </p:txBody>
      </p:sp>
      <p:sp>
        <p:nvSpPr>
          <p:cNvPr id="4" name="Slide Image Placeholder 3"/>
          <p:cNvSpPr>
            <a:spLocks noGrp="1" noRot="1" noChangeAspect="1"/>
          </p:cNvSpPr>
          <p:nvPr>
            <p:ph type="sldImg" idx="2"/>
          </p:nvPr>
        </p:nvSpPr>
        <p:spPr>
          <a:xfrm>
            <a:off x="357188" y="690563"/>
            <a:ext cx="6143625" cy="34559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377333"/>
            <a:ext cx="5486400" cy="4146947"/>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3067"/>
            <a:ext cx="2971800" cy="460772"/>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3067"/>
            <a:ext cx="2971800" cy="460772"/>
          </a:xfrm>
          <a:prstGeom prst="rect">
            <a:avLst/>
          </a:prstGeom>
        </p:spPr>
        <p:txBody>
          <a:bodyPr vert="horz" lIns="93177" tIns="46589" rIns="93177" bIns="46589" rtlCol="0" anchor="b"/>
          <a:lstStyle>
            <a:lvl1pPr algn="r">
              <a:defRPr sz="1200"/>
            </a:lvl1pPr>
          </a:lstStyle>
          <a:p>
            <a:fld id="{43E66ACB-BCE1-4F22-B622-CC38886BAA3F}" type="slidenum">
              <a:rPr lang="en-US" smtClean="0"/>
              <a:pPr/>
              <a:t>‹#›</a:t>
            </a:fld>
            <a:endParaRPr lang="en-US"/>
          </a:p>
        </p:txBody>
      </p:sp>
    </p:spTree>
    <p:extLst>
      <p:ext uri="{BB962C8B-B14F-4D97-AF65-F5344CB8AC3E}">
        <p14:creationId xmlns:p14="http://schemas.microsoft.com/office/powerpoint/2010/main" val="398851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690563"/>
            <a:ext cx="6143625" cy="34559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1</a:t>
            </a:fld>
            <a:endParaRPr lang="en-US"/>
          </a:p>
        </p:txBody>
      </p:sp>
    </p:spTree>
    <p:extLst>
      <p:ext uri="{BB962C8B-B14F-4D97-AF65-F5344CB8AC3E}">
        <p14:creationId xmlns:p14="http://schemas.microsoft.com/office/powerpoint/2010/main" val="121177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690563"/>
            <a:ext cx="6143625" cy="34559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800"/>
              </a:spcAft>
            </a:pPr>
            <a:r>
              <a:rPr lang="en-US" sz="1200" b="0" i="0" dirty="0" err="1">
                <a:solidFill>
                  <a:srgbClr val="222222"/>
                </a:solidFill>
                <a:effectLst/>
                <a:latin typeface="Calibri" panose="020F0502020204030204" pitchFamily="34" charset="0"/>
              </a:rPr>
              <a:t>Prescreener</a:t>
            </a:r>
            <a:r>
              <a:rPr lang="en-US" sz="1200" b="0" i="0" dirty="0">
                <a:solidFill>
                  <a:srgbClr val="222222"/>
                </a:solidFill>
                <a:effectLst/>
                <a:latin typeface="Calibri" panose="020F0502020204030204" pitchFamily="34" charset="0"/>
              </a:rPr>
              <a:t> Bullets for Friday</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a:solidFill>
                  <a:srgbClr val="222222"/>
                </a:solidFill>
                <a:effectLst/>
                <a:latin typeface="Calibri" panose="020F0502020204030204" pitchFamily="34" charset="0"/>
              </a:rPr>
              <a:t>Active CPSCs who were "grandfathered" in 2016 retain certification</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a:solidFill>
                  <a:srgbClr val="222222"/>
                </a:solidFill>
                <a:effectLst/>
                <a:latin typeface="Calibri" panose="020F0502020204030204" pitchFamily="34" charset="0"/>
              </a:rPr>
              <a:t>QMHP’s and LMHP’s as defined by DHP maintain their certification</a:t>
            </a:r>
            <a:endParaRPr lang="en-US" sz="1100" b="0" i="0" dirty="0">
              <a:solidFill>
                <a:srgbClr val="222222"/>
              </a:solidFill>
              <a:effectLst/>
              <a:latin typeface="Calibri" panose="020F0502020204030204" pitchFamily="34" charset="0"/>
            </a:endParaRPr>
          </a:p>
          <a:p>
            <a:pPr marL="0" marR="0" algn="l">
              <a:spcBef>
                <a:spcPts val="0"/>
              </a:spcBef>
              <a:spcAft>
                <a:spcPts val="800"/>
              </a:spcAft>
            </a:pPr>
            <a:r>
              <a:rPr lang="en-US" sz="1200" b="0" i="0" dirty="0">
                <a:solidFill>
                  <a:srgbClr val="222222"/>
                </a:solidFill>
                <a:effectLst/>
                <a:latin typeface="Calibri" panose="020F0502020204030204" pitchFamily="34" charset="0"/>
              </a:rPr>
              <a:t>Moving Forward:</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a:solidFill>
                  <a:srgbClr val="000000"/>
                </a:solidFill>
                <a:effectLst/>
                <a:latin typeface="Calibri" panose="020F0502020204030204" pitchFamily="34" charset="0"/>
              </a:rPr>
              <a:t>Be licensed or in supervision for licensure OR</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a:solidFill>
                  <a:srgbClr val="000000"/>
                </a:solidFill>
                <a:effectLst/>
                <a:latin typeface="Calibri" panose="020F0502020204030204" pitchFamily="34" charset="0"/>
              </a:rPr>
              <a:t>Registered or credentialed as a QMHP</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a:solidFill>
                  <a:srgbClr val="000000"/>
                </a:solidFill>
                <a:effectLst/>
                <a:latin typeface="Calibri" panose="020F0502020204030204" pitchFamily="34" charset="0"/>
              </a:rPr>
              <a:t>Obtain a variance via a request to DBHDS if neither</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a:solidFill>
                  <a:srgbClr val="000000"/>
                </a:solidFill>
                <a:effectLst/>
                <a:latin typeface="Calibri" panose="020F0502020204030204" pitchFamily="34" charset="0"/>
              </a:rPr>
              <a:t>Continued education may be in line with Licensure required CE, must be able to present if reviewed</a:t>
            </a:r>
            <a:endParaRPr lang="en-US" sz="1100" b="0" i="0" dirty="0">
              <a:solidFill>
                <a:srgbClr val="222222"/>
              </a:solidFill>
              <a:effectLst/>
              <a:latin typeface="Calibri" panose="020F0502020204030204" pitchFamily="34" charset="0"/>
            </a:endParaRPr>
          </a:p>
          <a:p>
            <a:pPr marL="600075" marR="0" algn="l">
              <a:spcBef>
                <a:spcPts val="0"/>
              </a:spcBef>
              <a:spcAft>
                <a:spcPts val="800"/>
              </a:spcAft>
            </a:pPr>
            <a:r>
              <a:rPr lang="en-US" sz="1000" b="0" i="0" dirty="0">
                <a:solidFill>
                  <a:srgbClr val="222222"/>
                </a:solidFill>
                <a:effectLst/>
                <a:latin typeface="Symbol" panose="05050102010706020507" pitchFamily="18" charset="2"/>
              </a:rPr>
              <a:t>·</a:t>
            </a:r>
            <a:r>
              <a:rPr lang="en-US" sz="700" b="0" i="0" dirty="0">
                <a:solidFill>
                  <a:srgbClr val="222222"/>
                </a:solidFill>
                <a:effectLst/>
                <a:latin typeface="Times New Roman" panose="02020603050405020304" pitchFamily="18" charset="0"/>
              </a:rPr>
              <a:t> </a:t>
            </a:r>
            <a:r>
              <a:rPr lang="en-US" sz="1200" b="0" i="0" dirty="0" err="1">
                <a:solidFill>
                  <a:srgbClr val="000000"/>
                </a:solidFill>
                <a:effectLst/>
                <a:latin typeface="Calibri" panose="020F0502020204030204" pitchFamily="34" charset="0"/>
              </a:rPr>
              <a:t>Prescreener</a:t>
            </a:r>
            <a:r>
              <a:rPr lang="en-US" sz="1200" b="0" i="0" dirty="0">
                <a:solidFill>
                  <a:srgbClr val="000000"/>
                </a:solidFill>
                <a:effectLst/>
                <a:latin typeface="Calibri" panose="020F0502020204030204" pitchFamily="34" charset="0"/>
              </a:rPr>
              <a:t> Certification does not require renewal if you maintain active employment</a:t>
            </a:r>
            <a:endParaRPr lang="en-US" sz="1100" b="0" i="0" dirty="0">
              <a:solidFill>
                <a:srgbClr val="222222"/>
              </a:solidFill>
              <a:effectLst/>
              <a:latin typeface="Calibri" panose="020F0502020204030204" pitchFamily="34" charset="0"/>
            </a:endParaRPr>
          </a:p>
          <a:p>
            <a:pPr marL="742950" marR="0" lvl="1" indent="-285750" algn="l">
              <a:spcBef>
                <a:spcPts val="0"/>
              </a:spcBef>
              <a:spcAft>
                <a:spcPts val="800"/>
              </a:spcAft>
              <a:buFont typeface="Courier New" panose="02070309020205020404" pitchFamily="49" charset="0"/>
              <a:buChar char="o"/>
            </a:pPr>
            <a:r>
              <a:rPr lang="en-US" sz="1200" b="0" i="0" dirty="0">
                <a:solidFill>
                  <a:srgbClr val="000000"/>
                </a:solidFill>
                <a:effectLst/>
                <a:latin typeface="Calibri" panose="020F0502020204030204" pitchFamily="34" charset="0"/>
              </a:rPr>
              <a:t>Certification expires once you leave a position as a </a:t>
            </a:r>
            <a:r>
              <a:rPr lang="en-US" sz="1200" b="0" i="0" dirty="0" err="1">
                <a:solidFill>
                  <a:srgbClr val="000000"/>
                </a:solidFill>
                <a:effectLst/>
                <a:latin typeface="Calibri" panose="020F0502020204030204" pitchFamily="34" charset="0"/>
              </a:rPr>
              <a:t>prescreener</a:t>
            </a:r>
            <a:endParaRPr lang="en-US" sz="1100" b="0" i="0" dirty="0">
              <a:solidFill>
                <a:srgbClr val="222222"/>
              </a:solidFill>
              <a:effectLst/>
              <a:latin typeface="Calibri" panose="020F0502020204030204" pitchFamily="34" charset="0"/>
            </a:endParaRPr>
          </a:p>
          <a:p>
            <a:pPr marL="1143000" marR="0" lvl="2" indent="-228600" algn="l">
              <a:spcBef>
                <a:spcPts val="0"/>
              </a:spcBef>
              <a:spcAft>
                <a:spcPts val="800"/>
              </a:spcAft>
              <a:buFont typeface="Arial" panose="020B0604020202020204" pitchFamily="34" charset="0"/>
              <a:buChar char="§"/>
            </a:pPr>
            <a:r>
              <a:rPr lang="en-US" sz="1200" b="0" i="0" dirty="0">
                <a:solidFill>
                  <a:srgbClr val="000000"/>
                </a:solidFill>
                <a:effectLst/>
                <a:latin typeface="Calibri" panose="020F0502020204030204" pitchFamily="34" charset="0"/>
              </a:rPr>
              <a:t>If you return to ES you may complete only the local orientation if you are an LMHP and under 24 months from expiration, or QMHP and under 12 Months from expiration</a:t>
            </a:r>
            <a:endParaRPr lang="en-US" sz="1100" b="0" i="0" dirty="0">
              <a:solidFill>
                <a:srgbClr val="222222"/>
              </a:solidFill>
              <a:effectLst/>
              <a:latin typeface="Calibri" panose="020F0502020204030204" pitchFamily="34" charset="0"/>
            </a:endParaRPr>
          </a:p>
          <a:p>
            <a:pPr marL="742950" marR="0" lvl="1" indent="-285750" algn="l">
              <a:spcBef>
                <a:spcPts val="0"/>
              </a:spcBef>
              <a:spcAft>
                <a:spcPts val="800"/>
              </a:spcAft>
              <a:buFont typeface="Courier New" panose="02070309020205020404" pitchFamily="49" charset="0"/>
              <a:buChar char="o"/>
            </a:pPr>
            <a:r>
              <a:rPr lang="en-US" sz="1200" b="0" i="0" dirty="0">
                <a:solidFill>
                  <a:srgbClr val="222222"/>
                </a:solidFill>
                <a:effectLst/>
                <a:latin typeface="Calibri" panose="020F0502020204030204" pitchFamily="34" charset="0"/>
              </a:rPr>
              <a:t>Supervisors may be an LMHP-R if they have 2 years’ experience and submit for variance</a:t>
            </a:r>
            <a:endParaRPr lang="en-US" sz="1100" b="0" i="0" dirty="0">
              <a:solidFill>
                <a:srgbClr val="222222"/>
              </a:solidFill>
              <a:effectLst/>
              <a:latin typeface="Calibri" panose="020F0502020204030204" pitchFamily="34" charset="0"/>
            </a:endParaRPr>
          </a:p>
          <a:p>
            <a:pPr marL="742950" marR="0" lvl="1" indent="-285750" algn="l">
              <a:spcBef>
                <a:spcPts val="0"/>
              </a:spcBef>
              <a:spcAft>
                <a:spcPts val="800"/>
              </a:spcAft>
              <a:buFont typeface="Courier New" panose="02070309020205020404" pitchFamily="49" charset="0"/>
              <a:buChar char="o"/>
            </a:pPr>
            <a:r>
              <a:rPr lang="en-US" sz="1200" b="0" i="0" dirty="0">
                <a:solidFill>
                  <a:srgbClr val="222222"/>
                </a:solidFill>
                <a:effectLst/>
                <a:latin typeface="Calibri" panose="020F0502020204030204" pitchFamily="34" charset="0"/>
              </a:rPr>
              <a:t>CSB must provide notification in relation to staff leaving</a:t>
            </a:r>
            <a:endParaRPr lang="en-US" sz="1100" b="0" i="0" dirty="0">
              <a:solidFill>
                <a:srgbClr val="222222"/>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43E66ACB-BCE1-4F22-B622-CC38886BAA3F}" type="slidenum">
              <a:rPr lang="en-US" smtClean="0"/>
              <a:pPr/>
              <a:t>6</a:t>
            </a:fld>
            <a:endParaRPr lang="en-US"/>
          </a:p>
        </p:txBody>
      </p:sp>
    </p:spTree>
    <p:extLst>
      <p:ext uri="{BB962C8B-B14F-4D97-AF65-F5344CB8AC3E}">
        <p14:creationId xmlns:p14="http://schemas.microsoft.com/office/powerpoint/2010/main" val="3829448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1"/>
            <a:ext cx="10363200" cy="1470025"/>
          </a:xfrm>
        </p:spPr>
        <p:txBody>
          <a:bodyPr>
            <a:normAutofit/>
          </a:bodyPr>
          <a:lstStyle>
            <a:lvl1pPr>
              <a:defRPr sz="3800">
                <a:solidFill>
                  <a:schemeClr val="tx1">
                    <a:lumMod val="75000"/>
                    <a:lumOff val="25000"/>
                  </a:schemeClr>
                </a:solidFill>
                <a:effectLst/>
              </a:defRPr>
            </a:lvl1pPr>
          </a:lstStyle>
          <a:p>
            <a:r>
              <a:rPr lang="en-US" dirty="0"/>
              <a:t>Click to edit Master title style</a:t>
            </a:r>
          </a:p>
        </p:txBody>
      </p:sp>
      <p:sp>
        <p:nvSpPr>
          <p:cNvPr id="3" name="Subtitle 2"/>
          <p:cNvSpPr>
            <a:spLocks noGrp="1"/>
          </p:cNvSpPr>
          <p:nvPr>
            <p:ph type="subTitle" idx="1"/>
          </p:nvPr>
        </p:nvSpPr>
        <p:spPr>
          <a:xfrm>
            <a:off x="1828800" y="3200400"/>
            <a:ext cx="85344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0" y="0"/>
            <a:ext cx="12192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descr="DBHDS_Logo_CMYK_BLK_062014-Cropped.jpg"/>
          <p:cNvPicPr>
            <a:picLocks noChangeAspect="1"/>
          </p:cNvPicPr>
          <p:nvPr userDrawn="1"/>
        </p:nvPicPr>
        <p:blipFill>
          <a:blip r:embed="rId2" cstate="print"/>
          <a:stretch>
            <a:fillRect/>
          </a:stretch>
        </p:blipFill>
        <p:spPr>
          <a:xfrm>
            <a:off x="304800" y="152400"/>
            <a:ext cx="3962400" cy="850900"/>
          </a:xfrm>
          <a:prstGeom prst="rect">
            <a:avLst/>
          </a:prstGeom>
          <a:ln>
            <a:solidFill>
              <a:schemeClr val="accent1">
                <a:shade val="50000"/>
              </a:schemeClr>
            </a:solidFill>
          </a:ln>
        </p:spPr>
      </p:pic>
      <p:sp>
        <p:nvSpPr>
          <p:cNvPr id="11" name="Rectangle 10"/>
          <p:cNvSpPr/>
          <p:nvPr userDrawn="1"/>
        </p:nvSpPr>
        <p:spPr>
          <a:xfrm>
            <a:off x="0" y="1143000"/>
            <a:ext cx="12192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200"/>
              </a:lnSpc>
              <a:defRPr/>
            </a:lvl1pPr>
          </a:lstStyle>
          <a:p>
            <a:r>
              <a:rPr lang="en-US" dirty="0"/>
              <a:t>Click to edit Master title style</a:t>
            </a:r>
          </a:p>
        </p:txBody>
      </p:sp>
      <p:sp>
        <p:nvSpPr>
          <p:cNvPr id="3" name="Content Placeholder 2"/>
          <p:cNvSpPr>
            <a:spLocks noGrp="1"/>
          </p:cNvSpPr>
          <p:nvPr>
            <p:ph idx="1"/>
          </p:nvPr>
        </p:nvSpPr>
        <p:spPr>
          <a:xfrm>
            <a:off x="203200" y="914400"/>
            <a:ext cx="115824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DBHDS_Logo_CMYK_BLK_062014-Cropped.jpg"/>
          <p:cNvPicPr>
            <a:picLocks noChangeAspect="1"/>
          </p:cNvPicPr>
          <p:nvPr userDrawn="1"/>
        </p:nvPicPr>
        <p:blipFill>
          <a:blip r:embed="rId2" cstate="print"/>
          <a:stretch>
            <a:fillRect/>
          </a:stretch>
        </p:blipFill>
        <p:spPr>
          <a:xfrm>
            <a:off x="101600" y="6364224"/>
            <a:ext cx="2184400" cy="441814"/>
          </a:xfrm>
          <a:prstGeom prst="rect">
            <a:avLst/>
          </a:prstGeom>
        </p:spPr>
      </p:pic>
      <p:sp>
        <p:nvSpPr>
          <p:cNvPr id="8" name="Line 14"/>
          <p:cNvSpPr>
            <a:spLocks noChangeShapeType="1"/>
          </p:cNvSpPr>
          <p:nvPr userDrawn="1"/>
        </p:nvSpPr>
        <p:spPr bwMode="auto">
          <a:xfrm>
            <a:off x="0" y="6324600"/>
            <a:ext cx="12192000" cy="0"/>
          </a:xfrm>
          <a:prstGeom prst="line">
            <a:avLst/>
          </a:prstGeom>
          <a:noFill/>
          <a:ln w="12700">
            <a:solidFill>
              <a:schemeClr val="bg2"/>
            </a:solidFill>
            <a:round/>
            <a:headEnd/>
            <a:tailEnd/>
          </a:ln>
          <a:effectLst/>
        </p:spPr>
        <p:txBody>
          <a:bodyPr wrap="none" lIns="45720" rIns="45720" anchor="ctr"/>
          <a:lstStyle/>
          <a:p>
            <a:endParaRPr lang="en-US" sz="1800"/>
          </a:p>
        </p:txBody>
      </p:sp>
      <p:sp>
        <p:nvSpPr>
          <p:cNvPr id="9" name="Line 20"/>
          <p:cNvSpPr>
            <a:spLocks noChangeShapeType="1"/>
          </p:cNvSpPr>
          <p:nvPr userDrawn="1"/>
        </p:nvSpPr>
        <p:spPr bwMode="auto">
          <a:xfrm>
            <a:off x="11176000" y="6324600"/>
            <a:ext cx="0" cy="533400"/>
          </a:xfrm>
          <a:prstGeom prst="line">
            <a:avLst/>
          </a:prstGeom>
          <a:noFill/>
          <a:ln w="12700">
            <a:solidFill>
              <a:schemeClr val="bg2"/>
            </a:solidFill>
            <a:round/>
            <a:headEnd/>
            <a:tailEnd/>
          </a:ln>
          <a:effectLst/>
        </p:spPr>
        <p:txBody>
          <a:bodyPr wrap="none" lIns="45720" rIns="45720" anchor="ctr"/>
          <a:lstStyle/>
          <a:p>
            <a:endParaRPr lang="en-US" sz="1800"/>
          </a:p>
        </p:txBody>
      </p:sp>
      <p:sp>
        <p:nvSpPr>
          <p:cNvPr id="10" name="Rectangle 21"/>
          <p:cNvSpPr>
            <a:spLocks noChangeArrowheads="1"/>
          </p:cNvSpPr>
          <p:nvPr userDrawn="1"/>
        </p:nvSpPr>
        <p:spPr bwMode="auto">
          <a:xfrm>
            <a:off x="11176001" y="6434773"/>
            <a:ext cx="908049" cy="261610"/>
          </a:xfrm>
          <a:prstGeom prst="rect">
            <a:avLst/>
          </a:prstGeom>
          <a:noFill/>
          <a:ln w="12700">
            <a:noFill/>
            <a:miter lim="800000"/>
            <a:headEnd/>
            <a:tailEnd/>
          </a:ln>
          <a:effectLst/>
        </p:spPr>
        <p:txBody>
          <a:bodyPr wrap="square" anchor="ctr">
            <a:spAutoFit/>
          </a:bodyPr>
          <a:lstStyle/>
          <a:p>
            <a:pPr algn="l" eaLnBrk="0" hangingPunct="0">
              <a:spcBef>
                <a:spcPct val="0"/>
              </a:spcBef>
              <a:buClr>
                <a:srgbClr val="F4001D"/>
              </a:buClr>
              <a:buSzPct val="85000"/>
              <a:buFont typeface="Wingdings" pitchFamily="2" charset="2"/>
              <a:buNone/>
              <a:tabLst>
                <a:tab pos="1314450" algn="l"/>
              </a:tabLst>
            </a:pPr>
            <a:r>
              <a:rPr lang="en-US" sz="1100" dirty="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nSpc>
                <a:spcPts val="3200"/>
              </a:lnSpc>
              <a:defRPr sz="3400"/>
            </a:lvl1pPr>
          </a:lstStyle>
          <a:p>
            <a:r>
              <a:rPr lang="en-US" dirty="0"/>
              <a:t>Click to edit Master title style</a:t>
            </a:r>
          </a:p>
        </p:txBody>
      </p:sp>
      <p:sp>
        <p:nvSpPr>
          <p:cNvPr id="3" name="Content Placeholder 2"/>
          <p:cNvSpPr>
            <a:spLocks noGrp="1"/>
          </p:cNvSpPr>
          <p:nvPr>
            <p:ph sz="half" idx="1"/>
          </p:nvPr>
        </p:nvSpPr>
        <p:spPr>
          <a:xfrm>
            <a:off x="609600" y="1295400"/>
            <a:ext cx="5384800" cy="49190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95400"/>
            <a:ext cx="5384800" cy="49190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DBHDS_Logo_CMYK_BLK_062014-Cropped.jpg"/>
          <p:cNvPicPr>
            <a:picLocks noChangeAspect="1"/>
          </p:cNvPicPr>
          <p:nvPr userDrawn="1"/>
        </p:nvPicPr>
        <p:blipFill>
          <a:blip r:embed="rId2" cstate="print"/>
          <a:stretch>
            <a:fillRect/>
          </a:stretch>
        </p:blipFill>
        <p:spPr>
          <a:xfrm>
            <a:off x="101600" y="6364224"/>
            <a:ext cx="2184400" cy="441814"/>
          </a:xfrm>
          <a:prstGeom prst="rect">
            <a:avLst/>
          </a:prstGeom>
        </p:spPr>
      </p:pic>
      <p:sp>
        <p:nvSpPr>
          <p:cNvPr id="9" name="Line 14"/>
          <p:cNvSpPr>
            <a:spLocks noChangeShapeType="1"/>
          </p:cNvSpPr>
          <p:nvPr userDrawn="1"/>
        </p:nvSpPr>
        <p:spPr bwMode="auto">
          <a:xfrm>
            <a:off x="0" y="6324600"/>
            <a:ext cx="12192000" cy="0"/>
          </a:xfrm>
          <a:prstGeom prst="line">
            <a:avLst/>
          </a:prstGeom>
          <a:noFill/>
          <a:ln w="12700">
            <a:solidFill>
              <a:schemeClr val="bg2"/>
            </a:solidFill>
            <a:round/>
            <a:headEnd/>
            <a:tailEnd/>
          </a:ln>
          <a:effectLst/>
        </p:spPr>
        <p:txBody>
          <a:bodyPr wrap="none" lIns="45720" rIns="45720" anchor="ctr"/>
          <a:lstStyle/>
          <a:p>
            <a:endParaRPr lang="en-US" sz="1800"/>
          </a:p>
        </p:txBody>
      </p:sp>
      <p:sp>
        <p:nvSpPr>
          <p:cNvPr id="10" name="Line 20"/>
          <p:cNvSpPr>
            <a:spLocks noChangeShapeType="1"/>
          </p:cNvSpPr>
          <p:nvPr userDrawn="1"/>
        </p:nvSpPr>
        <p:spPr bwMode="auto">
          <a:xfrm>
            <a:off x="11176000" y="6324600"/>
            <a:ext cx="0" cy="533400"/>
          </a:xfrm>
          <a:prstGeom prst="line">
            <a:avLst/>
          </a:prstGeom>
          <a:noFill/>
          <a:ln w="12700">
            <a:solidFill>
              <a:schemeClr val="bg2"/>
            </a:solidFill>
            <a:round/>
            <a:headEnd/>
            <a:tailEnd/>
          </a:ln>
          <a:effectLst/>
        </p:spPr>
        <p:txBody>
          <a:bodyPr wrap="none" lIns="45720" rIns="45720" anchor="ctr"/>
          <a:lstStyle/>
          <a:p>
            <a:endParaRPr lang="en-US" sz="1800"/>
          </a:p>
        </p:txBody>
      </p:sp>
      <p:sp>
        <p:nvSpPr>
          <p:cNvPr id="11" name="Rectangle 21"/>
          <p:cNvSpPr>
            <a:spLocks noChangeArrowheads="1"/>
          </p:cNvSpPr>
          <p:nvPr userDrawn="1"/>
        </p:nvSpPr>
        <p:spPr bwMode="auto">
          <a:xfrm>
            <a:off x="11176001" y="6434773"/>
            <a:ext cx="908049" cy="261610"/>
          </a:xfrm>
          <a:prstGeom prst="rect">
            <a:avLst/>
          </a:prstGeom>
          <a:noFill/>
          <a:ln w="12700">
            <a:noFill/>
            <a:miter lim="800000"/>
            <a:headEnd/>
            <a:tailEnd/>
          </a:ln>
          <a:effectLst/>
        </p:spPr>
        <p:txBody>
          <a:bodyPr wrap="square" anchor="ctr">
            <a:spAutoFit/>
          </a:bodyPr>
          <a:lstStyle/>
          <a:p>
            <a:pPr algn="l" eaLnBrk="0" hangingPunct="0">
              <a:spcBef>
                <a:spcPct val="0"/>
              </a:spcBef>
              <a:buClr>
                <a:srgbClr val="F4001D"/>
              </a:buClr>
              <a:buSzPct val="85000"/>
              <a:buFont typeface="Wingdings" pitchFamily="2" charset="2"/>
              <a:buNone/>
              <a:tabLst>
                <a:tab pos="1314450" algn="l"/>
              </a:tabLst>
            </a:pPr>
            <a:r>
              <a:rPr lang="en-US" sz="1100" dirty="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0" y="0"/>
            <a:ext cx="121920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3200" y="990600"/>
            <a:ext cx="11582400" cy="5334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762001"/>
            <a:ext cx="12192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0" y="1752600"/>
            <a:ext cx="9144000" cy="1676400"/>
          </a:xfrm>
          <a:prstGeom prst="rect">
            <a:avLst/>
          </a:prstGeom>
        </p:spPr>
        <p:txBody>
          <a:bodyPr vert="horz" lIns="91440" tIns="45720" rIns="91440" bIns="45720" rtlCol="0">
            <a:normAutofit/>
          </a:bodyPr>
          <a:lstStyle/>
          <a:p>
            <a:pPr algn="ctr">
              <a:spcBef>
                <a:spcPct val="20000"/>
              </a:spcBef>
              <a:defRPr/>
            </a:pPr>
            <a:r>
              <a:rPr lang="en-US" sz="3300" dirty="0">
                <a:solidFill>
                  <a:schemeClr val="tx1">
                    <a:lumMod val="85000"/>
                    <a:lumOff val="15000"/>
                  </a:schemeClr>
                </a:solidFill>
              </a:rPr>
              <a:t>Exhibit J: Certified Preadmission Screening Clinician Requirements</a:t>
            </a:r>
            <a:endParaRPr lang="en-US" sz="3200" dirty="0">
              <a:solidFill>
                <a:schemeClr val="tx1">
                  <a:lumMod val="85000"/>
                  <a:lumOff val="15000"/>
                </a:schemeClr>
              </a:solidFill>
            </a:endParaRPr>
          </a:p>
        </p:txBody>
      </p:sp>
      <p:sp>
        <p:nvSpPr>
          <p:cNvPr id="5" name="Rectangle 3"/>
          <p:cNvSpPr>
            <a:spLocks noChangeArrowheads="1"/>
          </p:cNvSpPr>
          <p:nvPr/>
        </p:nvSpPr>
        <p:spPr bwMode="auto">
          <a:xfrm>
            <a:off x="1524000" y="3352800"/>
            <a:ext cx="9144000" cy="609600"/>
          </a:xfrm>
          <a:prstGeom prst="rect">
            <a:avLst/>
          </a:prstGeom>
          <a:noFill/>
          <a:ln w="9525">
            <a:noFill/>
            <a:miter lim="800000"/>
            <a:headEnd/>
            <a:tailEnd/>
          </a:ln>
          <a:effectLst/>
        </p:spPr>
        <p:txBody>
          <a:bodyPr/>
          <a:lstStyle/>
          <a:p>
            <a:pPr algn="ctr">
              <a:buFontTx/>
              <a:buNone/>
            </a:pPr>
            <a:r>
              <a:rPr lang="en-US" sz="2500" dirty="0">
                <a:solidFill>
                  <a:schemeClr val="tx1">
                    <a:lumMod val="85000"/>
                    <a:lumOff val="15000"/>
                  </a:schemeClr>
                </a:solidFill>
              </a:rPr>
              <a:t>A Briefing for VACSB Partners</a:t>
            </a:r>
          </a:p>
          <a:p>
            <a:pPr algn="ctr">
              <a:buFontTx/>
              <a:buNone/>
            </a:pPr>
            <a:endParaRPr lang="en-US" sz="2400" dirty="0">
              <a:solidFill>
                <a:schemeClr val="tx1">
                  <a:lumMod val="85000"/>
                  <a:lumOff val="15000"/>
                </a:schemeClr>
              </a:solidFill>
              <a:latin typeface="Arial" charset="0"/>
            </a:endParaRPr>
          </a:p>
          <a:p>
            <a:pPr algn="ctr">
              <a:buFontTx/>
              <a:buNone/>
            </a:pPr>
            <a:r>
              <a:rPr lang="en-US" sz="2200" dirty="0">
                <a:solidFill>
                  <a:schemeClr val="tx1">
                    <a:lumMod val="85000"/>
                    <a:lumOff val="15000"/>
                  </a:schemeClr>
                </a:solidFill>
                <a:latin typeface="Arial" charset="0"/>
              </a:rPr>
              <a:t>23 September 2022</a:t>
            </a:r>
          </a:p>
        </p:txBody>
      </p:sp>
      <p:sp>
        <p:nvSpPr>
          <p:cNvPr id="6" name="Text Box 8"/>
          <p:cNvSpPr txBox="1">
            <a:spLocks noChangeArrowheads="1"/>
          </p:cNvSpPr>
          <p:nvPr/>
        </p:nvSpPr>
        <p:spPr bwMode="auto">
          <a:xfrm>
            <a:off x="7620000" y="5410200"/>
            <a:ext cx="4343400" cy="1255728"/>
          </a:xfrm>
          <a:prstGeom prst="rect">
            <a:avLst/>
          </a:prstGeom>
          <a:noFill/>
          <a:ln w="9525" algn="ctr">
            <a:noFill/>
            <a:miter lim="800000"/>
            <a:headEnd/>
            <a:tailEnd/>
          </a:ln>
        </p:spPr>
        <p:txBody>
          <a:bodyPr wrap="square">
            <a:spAutoFit/>
          </a:bodyPr>
          <a:lstStyle/>
          <a:p>
            <a:pPr algn="r">
              <a:lnSpc>
                <a:spcPct val="90000"/>
              </a:lnSpc>
              <a:buFontTx/>
              <a:buNone/>
            </a:pPr>
            <a:r>
              <a:rPr lang="en-US" sz="2200" b="1" dirty="0">
                <a:solidFill>
                  <a:schemeClr val="tx1">
                    <a:lumMod val="85000"/>
                    <a:lumOff val="15000"/>
                  </a:schemeClr>
                </a:solidFill>
                <a:latin typeface="Arial" charset="0"/>
              </a:rPr>
              <a:t>Bill Howard</a:t>
            </a:r>
          </a:p>
          <a:p>
            <a:pPr algn="r">
              <a:lnSpc>
                <a:spcPct val="90000"/>
              </a:lnSpc>
              <a:buFontTx/>
              <a:buNone/>
            </a:pPr>
            <a:r>
              <a:rPr lang="en-US" sz="2100" dirty="0">
                <a:solidFill>
                  <a:schemeClr val="tx1">
                    <a:lumMod val="85000"/>
                    <a:lumOff val="15000"/>
                  </a:schemeClr>
                </a:solidFill>
                <a:latin typeface="Arial" charset="0"/>
              </a:rPr>
              <a:t>Craig Camidge</a:t>
            </a:r>
          </a:p>
          <a:p>
            <a:pPr algn="r">
              <a:lnSpc>
                <a:spcPct val="90000"/>
              </a:lnSpc>
              <a:buFontTx/>
              <a:buNone/>
            </a:pPr>
            <a:r>
              <a:rPr lang="en-US" sz="1900" dirty="0">
                <a:solidFill>
                  <a:schemeClr val="tx1">
                    <a:lumMod val="85000"/>
                    <a:lumOff val="15000"/>
                  </a:schemeClr>
                </a:solidFill>
                <a:latin typeface="Arial" charset="0"/>
              </a:rPr>
              <a:t>Virginia Department of Behavioral </a:t>
            </a:r>
            <a:br>
              <a:rPr lang="en-US" sz="1900" dirty="0">
                <a:solidFill>
                  <a:schemeClr val="tx1">
                    <a:lumMod val="85000"/>
                    <a:lumOff val="15000"/>
                  </a:schemeClr>
                </a:solidFill>
                <a:latin typeface="Arial" charset="0"/>
              </a:rPr>
            </a:br>
            <a:r>
              <a:rPr lang="en-US" sz="1900" dirty="0">
                <a:solidFill>
                  <a:schemeClr val="tx1">
                    <a:lumMod val="85000"/>
                    <a:lumOff val="15000"/>
                  </a:schemeClr>
                </a:solidFill>
                <a:latin typeface="Arial" charset="0"/>
              </a:rPr>
              <a:t>Health and Developmental Services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7EB4-4C35-4CD9-A713-15E251B24332}"/>
              </a:ext>
            </a:extLst>
          </p:cNvPr>
          <p:cNvSpPr>
            <a:spLocks noGrp="1"/>
          </p:cNvSpPr>
          <p:nvPr>
            <p:ph type="title"/>
          </p:nvPr>
        </p:nvSpPr>
        <p:spPr/>
        <p:txBody>
          <a:bodyPr/>
          <a:lstStyle/>
          <a:p>
            <a:r>
              <a:rPr lang="en-US" dirty="0"/>
              <a:t>Starting with Gratitude</a:t>
            </a:r>
          </a:p>
        </p:txBody>
      </p:sp>
      <p:sp>
        <p:nvSpPr>
          <p:cNvPr id="3" name="Content Placeholder 2">
            <a:extLst>
              <a:ext uri="{FF2B5EF4-FFF2-40B4-BE49-F238E27FC236}">
                <a16:creationId xmlns:a16="http://schemas.microsoft.com/office/drawing/2014/main" id="{EBC066E3-E6DB-4BAA-87B1-5101AA0BDABF}"/>
              </a:ext>
            </a:extLst>
          </p:cNvPr>
          <p:cNvSpPr>
            <a:spLocks noGrp="1"/>
          </p:cNvSpPr>
          <p:nvPr>
            <p:ph idx="1"/>
          </p:nvPr>
        </p:nvSpPr>
        <p:spPr/>
        <p:txBody>
          <a:bodyPr/>
          <a:lstStyle/>
          <a:p>
            <a:pPr algn="ctr"/>
            <a:endParaRPr lang="en-US" dirty="0"/>
          </a:p>
          <a:p>
            <a:pPr algn="ctr"/>
            <a:endParaRPr lang="en-US" dirty="0"/>
          </a:p>
          <a:p>
            <a:pPr marL="0" indent="0" algn="ctr">
              <a:buNone/>
            </a:pPr>
            <a:endParaRPr lang="en-US" dirty="0"/>
          </a:p>
          <a:p>
            <a:pPr marL="0" indent="0" algn="ctr">
              <a:buNone/>
            </a:pPr>
            <a:r>
              <a:rPr lang="en-US" dirty="0"/>
              <a:t>Thank you all for everything you do.</a:t>
            </a:r>
          </a:p>
        </p:txBody>
      </p:sp>
    </p:spTree>
    <p:extLst>
      <p:ext uri="{BB962C8B-B14F-4D97-AF65-F5344CB8AC3E}">
        <p14:creationId xmlns:p14="http://schemas.microsoft.com/office/powerpoint/2010/main" val="42351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000"/>
              </a:lnSpc>
            </a:pPr>
            <a:r>
              <a:rPr lang="en-US" sz="3400" dirty="0"/>
              <a:t>How we got here…</a:t>
            </a:r>
          </a:p>
        </p:txBody>
      </p:sp>
      <p:sp>
        <p:nvSpPr>
          <p:cNvPr id="3" name="Content Placeholder 2"/>
          <p:cNvSpPr>
            <a:spLocks noGrp="1"/>
          </p:cNvSpPr>
          <p:nvPr>
            <p:ph idx="1"/>
          </p:nvPr>
        </p:nvSpPr>
        <p:spPr>
          <a:xfrm>
            <a:off x="457200" y="1143000"/>
            <a:ext cx="11277600" cy="4953000"/>
          </a:xfrm>
        </p:spPr>
        <p:txBody>
          <a:bodyPr/>
          <a:lstStyle/>
          <a:p>
            <a:r>
              <a:rPr lang="en-US" dirty="0"/>
              <a:t>Awareness of need to adjust </a:t>
            </a:r>
            <a:r>
              <a:rPr lang="en-US" dirty="0" err="1"/>
              <a:t>prescreener</a:t>
            </a:r>
            <a:r>
              <a:rPr lang="en-US" dirty="0"/>
              <a:t> requirements based on the workforce crisis, among other factors.</a:t>
            </a:r>
          </a:p>
          <a:p>
            <a:endParaRPr lang="en-US" dirty="0"/>
          </a:p>
          <a:p>
            <a:r>
              <a:rPr lang="en-US" dirty="0"/>
              <a:t>Informal guidance from the Office of the Attorney General indicates the Performance Contract is an appropriate, legally compliant, and expedient mechanism for accomplishing our goal.</a:t>
            </a:r>
          </a:p>
          <a:p>
            <a:endParaRPr lang="en-US" dirty="0"/>
          </a:p>
          <a:p>
            <a:r>
              <a:rPr lang="en-US" dirty="0"/>
              <a:t>Exhibit J of the Performance Contract has been intentionally blank for an occasion such as this.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AB0C0-2824-4E4A-8342-00EF0EB2DB9E}"/>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D83A4451-89AA-43BA-B47C-0A62523DB544}"/>
              </a:ext>
            </a:extLst>
          </p:cNvPr>
          <p:cNvSpPr>
            <a:spLocks noGrp="1"/>
          </p:cNvSpPr>
          <p:nvPr>
            <p:ph idx="1"/>
          </p:nvPr>
        </p:nvSpPr>
        <p:spPr/>
        <p:txBody>
          <a:bodyPr/>
          <a:lstStyle/>
          <a:p>
            <a:pPr marL="0" indent="0">
              <a:buNone/>
            </a:pPr>
            <a:endParaRPr lang="en-US" dirty="0"/>
          </a:p>
          <a:p>
            <a:pPr marL="514350" indent="-514350">
              <a:buFont typeface="+mj-lt"/>
              <a:buAutoNum type="arabicPeriod"/>
            </a:pPr>
            <a:r>
              <a:rPr lang="en-US" dirty="0"/>
              <a:t>Two introductory notes</a:t>
            </a:r>
          </a:p>
          <a:p>
            <a:pPr marL="514350" indent="-514350">
              <a:buFont typeface="+mj-lt"/>
              <a:buAutoNum type="arabicPeriod"/>
            </a:pPr>
            <a:r>
              <a:rPr lang="en-US" dirty="0"/>
              <a:t>Review the specific changes Exhibit J represents</a:t>
            </a:r>
          </a:p>
          <a:p>
            <a:pPr marL="514350" indent="-514350">
              <a:buFont typeface="+mj-lt"/>
              <a:buAutoNum type="arabicPeriod"/>
            </a:pPr>
            <a:r>
              <a:rPr lang="en-US" dirty="0"/>
              <a:t>Address a few questions that have already come in</a:t>
            </a:r>
          </a:p>
          <a:p>
            <a:pPr marL="514350" indent="-514350">
              <a:buFont typeface="+mj-lt"/>
              <a:buAutoNum type="arabicPeriod"/>
            </a:pPr>
            <a:endParaRPr lang="en-US" dirty="0"/>
          </a:p>
          <a:p>
            <a:pPr marL="514350" indent="-514350">
              <a:buFont typeface="+mj-lt"/>
              <a:buAutoNum type="arabicPeriod"/>
            </a:pPr>
            <a:r>
              <a:rPr lang="en-US" dirty="0"/>
              <a:t>Open for additional questions and dialogue</a:t>
            </a:r>
          </a:p>
          <a:p>
            <a:pPr marL="514350" indent="-514350">
              <a:buFont typeface="+mj-lt"/>
              <a:buAutoNum type="arabicPeriod"/>
            </a:pPr>
            <a:endParaRPr lang="en-US" dirty="0"/>
          </a:p>
        </p:txBody>
      </p:sp>
    </p:spTree>
    <p:extLst>
      <p:ext uri="{BB962C8B-B14F-4D97-AF65-F5344CB8AC3E}">
        <p14:creationId xmlns:p14="http://schemas.microsoft.com/office/powerpoint/2010/main" val="280549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64103-1EEE-40B5-A21B-575159402D3E}"/>
              </a:ext>
            </a:extLst>
          </p:cNvPr>
          <p:cNvSpPr>
            <a:spLocks noGrp="1"/>
          </p:cNvSpPr>
          <p:nvPr>
            <p:ph type="title"/>
          </p:nvPr>
        </p:nvSpPr>
        <p:spPr/>
        <p:txBody>
          <a:bodyPr/>
          <a:lstStyle/>
          <a:p>
            <a:r>
              <a:rPr lang="en-US" dirty="0"/>
              <a:t>Intro notes:</a:t>
            </a:r>
          </a:p>
        </p:txBody>
      </p:sp>
      <p:sp>
        <p:nvSpPr>
          <p:cNvPr id="3" name="Content Placeholder 2">
            <a:extLst>
              <a:ext uri="{FF2B5EF4-FFF2-40B4-BE49-F238E27FC236}">
                <a16:creationId xmlns:a16="http://schemas.microsoft.com/office/drawing/2014/main" id="{07E2C9A8-6B7E-445A-B8E7-BE310970B6E3}"/>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The spirit of what we’re trying to do hear is important. We’re trying to remove some barriers to system success by expanding the pool of potential prescreeners available to Virginia’s CSBs. </a:t>
            </a:r>
          </a:p>
          <a:p>
            <a:pPr marL="0" indent="0" algn="ctr">
              <a:buNone/>
            </a:pPr>
            <a:endParaRPr lang="en-US" dirty="0"/>
          </a:p>
          <a:p>
            <a:pPr marL="0" indent="0" algn="ctr">
              <a:buNone/>
            </a:pPr>
            <a:r>
              <a:rPr lang="en-US" dirty="0"/>
              <a:t>We know this isn’t perfect in everyone’s eyes, but we’re confident it’s a step in the right direction and we look forward to continued refinements as appropriate to best support </a:t>
            </a:r>
            <a:r>
              <a:rPr lang="en-US" i="1" dirty="0"/>
              <a:t>our </a:t>
            </a:r>
            <a:r>
              <a:rPr lang="en-US" dirty="0"/>
              <a:t>system.</a:t>
            </a:r>
          </a:p>
        </p:txBody>
      </p:sp>
    </p:spTree>
    <p:extLst>
      <p:ext uri="{BB962C8B-B14F-4D97-AF65-F5344CB8AC3E}">
        <p14:creationId xmlns:p14="http://schemas.microsoft.com/office/powerpoint/2010/main" val="321796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0C03-6D71-434A-A7D5-907355C846FD}"/>
              </a:ext>
            </a:extLst>
          </p:cNvPr>
          <p:cNvSpPr>
            <a:spLocks noGrp="1"/>
          </p:cNvSpPr>
          <p:nvPr>
            <p:ph type="title"/>
          </p:nvPr>
        </p:nvSpPr>
        <p:spPr/>
        <p:txBody>
          <a:bodyPr/>
          <a:lstStyle/>
          <a:p>
            <a:r>
              <a:rPr lang="en-US" dirty="0"/>
              <a:t>Exhibit J Details</a:t>
            </a:r>
          </a:p>
        </p:txBody>
      </p:sp>
      <p:sp>
        <p:nvSpPr>
          <p:cNvPr id="3" name="Content Placeholder 2">
            <a:extLst>
              <a:ext uri="{FF2B5EF4-FFF2-40B4-BE49-F238E27FC236}">
                <a16:creationId xmlns:a16="http://schemas.microsoft.com/office/drawing/2014/main" id="{F464E58A-FCF8-4522-860D-25154F251801}"/>
              </a:ext>
            </a:extLst>
          </p:cNvPr>
          <p:cNvSpPr>
            <a:spLocks noGrp="1"/>
          </p:cNvSpPr>
          <p:nvPr>
            <p:ph idx="1"/>
          </p:nvPr>
        </p:nvSpPr>
        <p:spPr/>
        <p:txBody>
          <a:bodyPr>
            <a:normAutofit lnSpcReduction="10000"/>
          </a:bodyPr>
          <a:lstStyle/>
          <a:p>
            <a:pPr marL="0" indent="0">
              <a:buNone/>
            </a:pPr>
            <a:r>
              <a:rPr lang="en-US" dirty="0"/>
              <a:t>What doesn’t change:</a:t>
            </a:r>
          </a:p>
          <a:p>
            <a:pPr marL="514350" indent="-514350">
              <a:buFont typeface="+mj-lt"/>
              <a:buAutoNum type="arabicPeriod"/>
            </a:pPr>
            <a:r>
              <a:rPr lang="en-US" dirty="0"/>
              <a:t>Active CPSCs who were ‘grandfathered’ in 2016 retain certification</a:t>
            </a:r>
          </a:p>
          <a:p>
            <a:pPr marL="514350" indent="-514350">
              <a:buFont typeface="+mj-lt"/>
              <a:buAutoNum type="arabicPeriod"/>
            </a:pPr>
            <a:r>
              <a:rPr lang="en-US" dirty="0"/>
              <a:t>QMHPs and LMHPs (as defined by DHP) maintain certification</a:t>
            </a:r>
          </a:p>
          <a:p>
            <a:pPr marL="514350" indent="-514350">
              <a:buFont typeface="+mj-lt"/>
              <a:buAutoNum type="arabicPeriod"/>
            </a:pPr>
            <a:endParaRPr lang="en-US" dirty="0"/>
          </a:p>
          <a:p>
            <a:pPr marL="0" indent="0">
              <a:buNone/>
            </a:pPr>
            <a:r>
              <a:rPr lang="en-US" dirty="0"/>
              <a:t>Highlighted Changes going forward:</a:t>
            </a:r>
          </a:p>
          <a:p>
            <a:pPr marL="514350" indent="-514350">
              <a:buFont typeface="+mj-lt"/>
              <a:buAutoNum type="arabicPeriod"/>
            </a:pPr>
            <a:r>
              <a:rPr lang="en-US" dirty="0"/>
              <a:t>In addition to LMHP/LMHP-E, QMHPs may now apply for certification</a:t>
            </a:r>
          </a:p>
          <a:p>
            <a:pPr marL="514350" indent="-514350">
              <a:buFont typeface="+mj-lt"/>
              <a:buAutoNum type="arabicPeriod"/>
            </a:pPr>
            <a:r>
              <a:rPr lang="en-US" dirty="0"/>
              <a:t>Improved language around variances</a:t>
            </a:r>
          </a:p>
          <a:p>
            <a:pPr marL="514350" indent="-514350">
              <a:buFont typeface="+mj-lt"/>
              <a:buAutoNum type="arabicPeriod"/>
            </a:pPr>
            <a:r>
              <a:rPr lang="en-US" dirty="0"/>
              <a:t>Tweaks to CE requirement</a:t>
            </a:r>
          </a:p>
          <a:p>
            <a:pPr marL="514350" indent="-514350">
              <a:buFont typeface="+mj-lt"/>
              <a:buAutoNum type="arabicPeriod"/>
            </a:pPr>
            <a:r>
              <a:rPr lang="en-US" dirty="0"/>
              <a:t>Tweaks to break in employment details</a:t>
            </a:r>
          </a:p>
          <a:p>
            <a:pPr marL="514350" indent="-514350">
              <a:buFont typeface="+mj-lt"/>
              <a:buAutoNum type="arabicPeriod"/>
            </a:pPr>
            <a:r>
              <a:rPr lang="en-US" dirty="0"/>
              <a:t>CSBs to notify of CPSC staff leaving the CSB</a:t>
            </a:r>
          </a:p>
          <a:p>
            <a:pPr marL="0" indent="0">
              <a:buNone/>
            </a:pPr>
            <a:r>
              <a:rPr lang="en-US" dirty="0"/>
              <a:t> </a:t>
            </a:r>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397292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B303F-B81B-400E-ADC7-92FD3B1412B2}"/>
              </a:ext>
            </a:extLst>
          </p:cNvPr>
          <p:cNvSpPr>
            <a:spLocks noGrp="1"/>
          </p:cNvSpPr>
          <p:nvPr>
            <p:ph type="title"/>
          </p:nvPr>
        </p:nvSpPr>
        <p:spPr/>
        <p:txBody>
          <a:bodyPr/>
          <a:lstStyle/>
          <a:p>
            <a:r>
              <a:rPr lang="en-US" dirty="0"/>
              <a:t>Addressing known questions</a:t>
            </a:r>
          </a:p>
        </p:txBody>
      </p:sp>
      <p:sp>
        <p:nvSpPr>
          <p:cNvPr id="3" name="Content Placeholder 2">
            <a:extLst>
              <a:ext uri="{FF2B5EF4-FFF2-40B4-BE49-F238E27FC236}">
                <a16:creationId xmlns:a16="http://schemas.microsoft.com/office/drawing/2014/main" id="{B3780E33-B3CD-4480-AB83-E26BEAB498D7}"/>
              </a:ext>
            </a:extLst>
          </p:cNvPr>
          <p:cNvSpPr>
            <a:spLocks noGrp="1"/>
          </p:cNvSpPr>
          <p:nvPr>
            <p:ph idx="1"/>
          </p:nvPr>
        </p:nvSpPr>
        <p:spPr/>
        <p:txBody>
          <a:bodyPr/>
          <a:lstStyle/>
          <a:p>
            <a:r>
              <a:rPr lang="en-US" dirty="0"/>
              <a:t>Clarification around effective date</a:t>
            </a:r>
          </a:p>
          <a:p>
            <a:endParaRPr lang="en-US" dirty="0"/>
          </a:p>
          <a:p>
            <a:r>
              <a:rPr lang="en-US" dirty="0"/>
              <a:t>Variance expiration/renewal</a:t>
            </a:r>
          </a:p>
          <a:p>
            <a:endParaRPr lang="en-US" dirty="0"/>
          </a:p>
          <a:p>
            <a:r>
              <a:rPr lang="en-US" dirty="0"/>
              <a:t>Efforts toward complying with certification requirements to obtain variance</a:t>
            </a:r>
          </a:p>
          <a:p>
            <a:endParaRPr lang="en-US" dirty="0"/>
          </a:p>
          <a:p>
            <a:r>
              <a:rPr lang="en-US" dirty="0"/>
              <a:t>Impact on billing</a:t>
            </a:r>
          </a:p>
          <a:p>
            <a:endParaRPr lang="en-US" dirty="0"/>
          </a:p>
          <a:p>
            <a:endParaRPr lang="en-US" dirty="0"/>
          </a:p>
        </p:txBody>
      </p:sp>
    </p:spTree>
    <p:extLst>
      <p:ext uri="{BB962C8B-B14F-4D97-AF65-F5344CB8AC3E}">
        <p14:creationId xmlns:p14="http://schemas.microsoft.com/office/powerpoint/2010/main" val="195114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F51B-FA3C-4A83-8BC3-FE98465E4077}"/>
              </a:ext>
            </a:extLst>
          </p:cNvPr>
          <p:cNvSpPr>
            <a:spLocks noGrp="1"/>
          </p:cNvSpPr>
          <p:nvPr>
            <p:ph type="title"/>
          </p:nvPr>
        </p:nvSpPr>
        <p:spPr/>
        <p:txBody>
          <a:bodyPr/>
          <a:lstStyle/>
          <a:p>
            <a:r>
              <a:rPr lang="en-US" dirty="0"/>
              <a:t>Additional questions/discussion</a:t>
            </a:r>
          </a:p>
        </p:txBody>
      </p:sp>
      <p:sp>
        <p:nvSpPr>
          <p:cNvPr id="3" name="Content Placeholder 2">
            <a:extLst>
              <a:ext uri="{FF2B5EF4-FFF2-40B4-BE49-F238E27FC236}">
                <a16:creationId xmlns:a16="http://schemas.microsoft.com/office/drawing/2014/main" id="{1678CCC6-D791-4614-B038-DC8DD7014937}"/>
              </a:ext>
            </a:extLst>
          </p:cNvPr>
          <p:cNvSpPr>
            <a:spLocks noGrp="1"/>
          </p:cNvSpPr>
          <p:nvPr>
            <p:ph idx="1"/>
          </p:nvPr>
        </p:nvSpPr>
        <p:spPr/>
        <p:txBody>
          <a:bodyPr>
            <a:normAutofit lnSpcReduction="10000"/>
          </a:bodyPr>
          <a:lstStyle/>
          <a:p>
            <a:pPr marL="0" indent="0">
              <a:buNone/>
            </a:pPr>
            <a:endParaRPr lang="en-US" dirty="0"/>
          </a:p>
          <a:p>
            <a:pPr marL="0" indent="0">
              <a:buNone/>
            </a:pPr>
            <a:r>
              <a:rPr lang="en-US" dirty="0"/>
              <a:t>Open dialogue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Next steps: </a:t>
            </a:r>
          </a:p>
          <a:p>
            <a:pPr marL="514350" indent="-514350">
              <a:buFont typeface="+mj-lt"/>
              <a:buAutoNum type="arabicPeriod"/>
            </a:pPr>
            <a:r>
              <a:rPr lang="en-US" dirty="0"/>
              <a:t>Will evaluate/incorporate any feedback from this call</a:t>
            </a:r>
          </a:p>
          <a:p>
            <a:pPr marL="514350" indent="-514350">
              <a:buFont typeface="+mj-lt"/>
              <a:buAutoNum type="arabicPeriod"/>
            </a:pPr>
            <a:r>
              <a:rPr lang="en-US" dirty="0"/>
              <a:t>Exhibit will ship via DocuSign and will become part of the PC by incorporation</a:t>
            </a:r>
          </a:p>
        </p:txBody>
      </p:sp>
    </p:spTree>
    <p:extLst>
      <p:ext uri="{BB962C8B-B14F-4D97-AF65-F5344CB8AC3E}">
        <p14:creationId xmlns:p14="http://schemas.microsoft.com/office/powerpoint/2010/main" val="424554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98C7050D2376479D4B02261971B1AE" ma:contentTypeVersion="2" ma:contentTypeDescription="Create a new document." ma:contentTypeScope="" ma:versionID="c340c1a5862d083860ed7fea7352a345">
  <xsd:schema xmlns:xsd="http://www.w3.org/2001/XMLSchema" xmlns:xs="http://www.w3.org/2001/XMLSchema" xmlns:p="http://schemas.microsoft.com/office/2006/metadata/properties" xmlns:ns2="9bd7b6a3-de9c-4cd3-99f5-82d632ea8f97" targetNamespace="http://schemas.microsoft.com/office/2006/metadata/properties" ma:root="true" ma:fieldsID="836cfa86456f06bf0a2738cdd3931959" ns2:_="">
    <xsd:import namespace="9bd7b6a3-de9c-4cd3-99f5-82d632ea8f9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d7b6a3-de9c-4cd3-99f5-82d632ea8f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9F588B-B4F9-4E4D-B933-97FDD24323E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97B9002-2CCC-4118-B754-D4CF9466AC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d7b6a3-de9c-4cd3-99f5-82d632ea8f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ADF0CE-AE7A-4B72-B4EC-C77DA64A6A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5116</TotalTime>
  <Words>487</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Symbol</vt:lpstr>
      <vt:lpstr>Times New Roman</vt:lpstr>
      <vt:lpstr>Wingdings</vt:lpstr>
      <vt:lpstr>Office Theme</vt:lpstr>
      <vt:lpstr>PowerPoint Presentation</vt:lpstr>
      <vt:lpstr>Starting with Gratitude</vt:lpstr>
      <vt:lpstr>How we got here…</vt:lpstr>
      <vt:lpstr>Today</vt:lpstr>
      <vt:lpstr>Intro notes:</vt:lpstr>
      <vt:lpstr>Exhibit J Details</vt:lpstr>
      <vt:lpstr>Addressing known questions</vt:lpstr>
      <vt:lpstr>Additional questions/discussion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wtg77908</dc:creator>
  <cp:lastModifiedBy>Camidge, Craig (DBHDS)</cp:lastModifiedBy>
  <cp:revision>422</cp:revision>
  <dcterms:created xsi:type="dcterms:W3CDTF">2014-08-23T13:13:25Z</dcterms:created>
  <dcterms:modified xsi:type="dcterms:W3CDTF">2022-09-23T20:17:13Z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0x010100FE98C7050D2376479D4B02261971B1AE</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GraphicType">
    <vt:lpwstr>PowerPoint Templates</vt:lpwstr>
  </property>
</Properties>
</file>