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2" r:id="rId3"/>
    <p:sldId id="261" r:id="rId4"/>
    <p:sldId id="263" r:id="rId5"/>
    <p:sldId id="257" r:id="rId6"/>
    <p:sldId id="265" r:id="rId7"/>
    <p:sldId id="264" r:id="rId8"/>
    <p:sldId id="266" r:id="rId9"/>
    <p:sldId id="267" r:id="rId10"/>
    <p:sldId id="268" r:id="rId11"/>
    <p:sldId id="270" r:id="rId12"/>
    <p:sldId id="269"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6735"/>
    <a:srgbClr val="3A66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288" autoAdjust="0"/>
  </p:normalViewPr>
  <p:slideViewPr>
    <p:cSldViewPr>
      <p:cViewPr varScale="1">
        <p:scale>
          <a:sx n="59" d="100"/>
          <a:sy n="59" d="100"/>
        </p:scale>
        <p:origin x="2146"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DF061A-FD9C-4957-B9FE-B995542EADB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D26200B-00BF-4727-83A5-A0DA4FDC8098}">
      <dgm:prSet phldrT="[Text]"/>
      <dgm:spPr>
        <a:solidFill>
          <a:srgbClr val="3A6695"/>
        </a:solidFill>
        <a:ln>
          <a:solidFill>
            <a:srgbClr val="136735"/>
          </a:solidFill>
        </a:ln>
      </dgm:spPr>
      <dgm:t>
        <a:bodyPr/>
        <a:lstStyle/>
        <a:p>
          <a:r>
            <a:rPr lang="en-US" dirty="0"/>
            <a:t>EHR Committee</a:t>
          </a:r>
        </a:p>
      </dgm:t>
    </dgm:pt>
    <dgm:pt modelId="{856F25BA-6AD0-4490-9B82-6BF5A847F6F0}" type="parTrans" cxnId="{EE1D144C-8ED8-44C0-B2F0-D583A24DC056}">
      <dgm:prSet/>
      <dgm:spPr/>
      <dgm:t>
        <a:bodyPr/>
        <a:lstStyle/>
        <a:p>
          <a:endParaRPr lang="en-US"/>
        </a:p>
      </dgm:t>
    </dgm:pt>
    <dgm:pt modelId="{95DC45A1-2B35-40C6-ACB3-1E30D8F69230}" type="sibTrans" cxnId="{EE1D144C-8ED8-44C0-B2F0-D583A24DC056}">
      <dgm:prSet/>
      <dgm:spPr/>
      <dgm:t>
        <a:bodyPr/>
        <a:lstStyle/>
        <a:p>
          <a:endParaRPr lang="en-US"/>
        </a:p>
      </dgm:t>
    </dgm:pt>
    <dgm:pt modelId="{E4F92A47-6732-43B2-AB0F-3B642E8E04C1}">
      <dgm:prSet phldrT="[Text]"/>
      <dgm:spPr>
        <a:solidFill>
          <a:srgbClr val="3A6695"/>
        </a:solidFill>
        <a:ln>
          <a:solidFill>
            <a:srgbClr val="136735"/>
          </a:solidFill>
        </a:ln>
      </dgm:spPr>
      <dgm:t>
        <a:bodyPr/>
        <a:lstStyle/>
        <a:p>
          <a:r>
            <a:rPr lang="en-US" dirty="0"/>
            <a:t>EHR Office Hours</a:t>
          </a:r>
        </a:p>
      </dgm:t>
    </dgm:pt>
    <dgm:pt modelId="{5FE17951-836A-470E-AE69-F743BA08BF76}" type="parTrans" cxnId="{2BF0AEB6-7ACF-46D0-B709-65357A9A0671}">
      <dgm:prSet/>
      <dgm:spPr/>
      <dgm:t>
        <a:bodyPr/>
        <a:lstStyle/>
        <a:p>
          <a:endParaRPr lang="en-US"/>
        </a:p>
      </dgm:t>
    </dgm:pt>
    <dgm:pt modelId="{C8606B80-6607-4A50-9628-00B0841A3CA2}" type="sibTrans" cxnId="{2BF0AEB6-7ACF-46D0-B709-65357A9A0671}">
      <dgm:prSet/>
      <dgm:spPr/>
      <dgm:t>
        <a:bodyPr/>
        <a:lstStyle/>
        <a:p>
          <a:endParaRPr lang="en-US"/>
        </a:p>
      </dgm:t>
    </dgm:pt>
    <dgm:pt modelId="{7031ED66-D50F-4F6B-97AC-195ED9777985}">
      <dgm:prSet phldrT="[Text]"/>
      <dgm:spPr>
        <a:solidFill>
          <a:srgbClr val="3A6695"/>
        </a:solidFill>
        <a:ln>
          <a:solidFill>
            <a:srgbClr val="136735"/>
          </a:solidFill>
        </a:ln>
      </dgm:spPr>
      <dgm:t>
        <a:bodyPr/>
        <a:lstStyle/>
        <a:p>
          <a:r>
            <a:rPr lang="en-US" dirty="0"/>
            <a:t>File Testing Mailbox</a:t>
          </a:r>
        </a:p>
      </dgm:t>
    </dgm:pt>
    <dgm:pt modelId="{3110B6F5-7A44-4E0A-B69E-E59AA7806D78}" type="parTrans" cxnId="{987248E8-C20C-472E-B99D-F47BA6FC88A8}">
      <dgm:prSet/>
      <dgm:spPr/>
      <dgm:t>
        <a:bodyPr/>
        <a:lstStyle/>
        <a:p>
          <a:endParaRPr lang="en-US"/>
        </a:p>
      </dgm:t>
    </dgm:pt>
    <dgm:pt modelId="{34C8FA18-929B-4D3C-BA92-044AA3DF0C1A}" type="sibTrans" cxnId="{987248E8-C20C-472E-B99D-F47BA6FC88A8}">
      <dgm:prSet/>
      <dgm:spPr/>
      <dgm:t>
        <a:bodyPr/>
        <a:lstStyle/>
        <a:p>
          <a:endParaRPr lang="en-US"/>
        </a:p>
      </dgm:t>
    </dgm:pt>
    <dgm:pt modelId="{9813FB1E-72B9-4FED-B573-2A4BC841BD2F}" type="pres">
      <dgm:prSet presAssocID="{9FDF061A-FD9C-4957-B9FE-B995542EADB8}" presName="linear" presStyleCnt="0">
        <dgm:presLayoutVars>
          <dgm:dir/>
          <dgm:animLvl val="lvl"/>
          <dgm:resizeHandles val="exact"/>
        </dgm:presLayoutVars>
      </dgm:prSet>
      <dgm:spPr/>
    </dgm:pt>
    <dgm:pt modelId="{8A44BEC3-2562-4142-8653-11D3C6B8CD9C}" type="pres">
      <dgm:prSet presAssocID="{2D26200B-00BF-4727-83A5-A0DA4FDC8098}" presName="parentLin" presStyleCnt="0"/>
      <dgm:spPr/>
    </dgm:pt>
    <dgm:pt modelId="{19719527-A28D-4280-B1CB-AE85473DFE01}" type="pres">
      <dgm:prSet presAssocID="{2D26200B-00BF-4727-83A5-A0DA4FDC8098}" presName="parentLeftMargin" presStyleLbl="node1" presStyleIdx="0" presStyleCnt="3"/>
      <dgm:spPr/>
    </dgm:pt>
    <dgm:pt modelId="{4B5C54B0-75A7-4BCF-8E45-EF3014177E02}" type="pres">
      <dgm:prSet presAssocID="{2D26200B-00BF-4727-83A5-A0DA4FDC8098}" presName="parentText" presStyleLbl="node1" presStyleIdx="0" presStyleCnt="3">
        <dgm:presLayoutVars>
          <dgm:chMax val="0"/>
          <dgm:bulletEnabled val="1"/>
        </dgm:presLayoutVars>
      </dgm:prSet>
      <dgm:spPr/>
    </dgm:pt>
    <dgm:pt modelId="{FDA85270-994A-4DA8-9703-5EE0740A4CEF}" type="pres">
      <dgm:prSet presAssocID="{2D26200B-00BF-4727-83A5-A0DA4FDC8098}" presName="negativeSpace" presStyleCnt="0"/>
      <dgm:spPr/>
    </dgm:pt>
    <dgm:pt modelId="{95286E87-0F32-4038-868C-42C3356812AA}" type="pres">
      <dgm:prSet presAssocID="{2D26200B-00BF-4727-83A5-A0DA4FDC8098}" presName="childText" presStyleLbl="conFgAcc1" presStyleIdx="0" presStyleCnt="3">
        <dgm:presLayoutVars>
          <dgm:bulletEnabled val="1"/>
        </dgm:presLayoutVars>
      </dgm:prSet>
      <dgm:spPr/>
    </dgm:pt>
    <dgm:pt modelId="{584D3239-7195-454F-A6E1-162F06171618}" type="pres">
      <dgm:prSet presAssocID="{95DC45A1-2B35-40C6-ACB3-1E30D8F69230}" presName="spaceBetweenRectangles" presStyleCnt="0"/>
      <dgm:spPr/>
    </dgm:pt>
    <dgm:pt modelId="{4CBDF33E-0347-429A-A299-C674E6436987}" type="pres">
      <dgm:prSet presAssocID="{E4F92A47-6732-43B2-AB0F-3B642E8E04C1}" presName="parentLin" presStyleCnt="0"/>
      <dgm:spPr/>
    </dgm:pt>
    <dgm:pt modelId="{3F578B17-FD73-4F3A-A711-4753AAED23DC}" type="pres">
      <dgm:prSet presAssocID="{E4F92A47-6732-43B2-AB0F-3B642E8E04C1}" presName="parentLeftMargin" presStyleLbl="node1" presStyleIdx="0" presStyleCnt="3"/>
      <dgm:spPr/>
    </dgm:pt>
    <dgm:pt modelId="{8AD608AA-572F-42F1-959E-B8DB890E3353}" type="pres">
      <dgm:prSet presAssocID="{E4F92A47-6732-43B2-AB0F-3B642E8E04C1}" presName="parentText" presStyleLbl="node1" presStyleIdx="1" presStyleCnt="3">
        <dgm:presLayoutVars>
          <dgm:chMax val="0"/>
          <dgm:bulletEnabled val="1"/>
        </dgm:presLayoutVars>
      </dgm:prSet>
      <dgm:spPr/>
    </dgm:pt>
    <dgm:pt modelId="{F46734C3-EE1E-4FF7-AB1B-D1FA88D89FF5}" type="pres">
      <dgm:prSet presAssocID="{E4F92A47-6732-43B2-AB0F-3B642E8E04C1}" presName="negativeSpace" presStyleCnt="0"/>
      <dgm:spPr/>
    </dgm:pt>
    <dgm:pt modelId="{1F561EE7-5A3F-46BA-8D2F-9D8BFFCC3DF7}" type="pres">
      <dgm:prSet presAssocID="{E4F92A47-6732-43B2-AB0F-3B642E8E04C1}" presName="childText" presStyleLbl="conFgAcc1" presStyleIdx="1" presStyleCnt="3">
        <dgm:presLayoutVars>
          <dgm:bulletEnabled val="1"/>
        </dgm:presLayoutVars>
      </dgm:prSet>
      <dgm:spPr/>
    </dgm:pt>
    <dgm:pt modelId="{39D07657-E315-4F54-B04E-C1A1B7826108}" type="pres">
      <dgm:prSet presAssocID="{C8606B80-6607-4A50-9628-00B0841A3CA2}" presName="spaceBetweenRectangles" presStyleCnt="0"/>
      <dgm:spPr/>
    </dgm:pt>
    <dgm:pt modelId="{F9066183-7C6B-4DBE-A7C0-702EF3265806}" type="pres">
      <dgm:prSet presAssocID="{7031ED66-D50F-4F6B-97AC-195ED9777985}" presName="parentLin" presStyleCnt="0"/>
      <dgm:spPr/>
    </dgm:pt>
    <dgm:pt modelId="{831177F9-C59E-44CC-B74D-7CE6A4529A56}" type="pres">
      <dgm:prSet presAssocID="{7031ED66-D50F-4F6B-97AC-195ED9777985}" presName="parentLeftMargin" presStyleLbl="node1" presStyleIdx="1" presStyleCnt="3"/>
      <dgm:spPr/>
    </dgm:pt>
    <dgm:pt modelId="{EDD0B19A-E8F9-466B-B4DC-39B0DE20E38B}" type="pres">
      <dgm:prSet presAssocID="{7031ED66-D50F-4F6B-97AC-195ED9777985}" presName="parentText" presStyleLbl="node1" presStyleIdx="2" presStyleCnt="3" custLinFactNeighborY="-2708">
        <dgm:presLayoutVars>
          <dgm:chMax val="0"/>
          <dgm:bulletEnabled val="1"/>
        </dgm:presLayoutVars>
      </dgm:prSet>
      <dgm:spPr/>
    </dgm:pt>
    <dgm:pt modelId="{0137FCD6-3A6D-4BCD-B4EC-CE61A26BA0E6}" type="pres">
      <dgm:prSet presAssocID="{7031ED66-D50F-4F6B-97AC-195ED9777985}" presName="negativeSpace" presStyleCnt="0"/>
      <dgm:spPr/>
    </dgm:pt>
    <dgm:pt modelId="{B249F5D4-C6D4-4752-8FEB-43FFAEEE1778}" type="pres">
      <dgm:prSet presAssocID="{7031ED66-D50F-4F6B-97AC-195ED9777985}" presName="childText" presStyleLbl="conFgAcc1" presStyleIdx="2" presStyleCnt="3">
        <dgm:presLayoutVars>
          <dgm:bulletEnabled val="1"/>
        </dgm:presLayoutVars>
      </dgm:prSet>
      <dgm:spPr/>
    </dgm:pt>
  </dgm:ptLst>
  <dgm:cxnLst>
    <dgm:cxn modelId="{BF8DE830-C1D0-4203-A73F-9F83A78B236D}" type="presOf" srcId="{9FDF061A-FD9C-4957-B9FE-B995542EADB8}" destId="{9813FB1E-72B9-4FED-B573-2A4BC841BD2F}" srcOrd="0" destOrd="0" presId="urn:microsoft.com/office/officeart/2005/8/layout/list1"/>
    <dgm:cxn modelId="{EE1D144C-8ED8-44C0-B2F0-D583A24DC056}" srcId="{9FDF061A-FD9C-4957-B9FE-B995542EADB8}" destId="{2D26200B-00BF-4727-83A5-A0DA4FDC8098}" srcOrd="0" destOrd="0" parTransId="{856F25BA-6AD0-4490-9B82-6BF5A847F6F0}" sibTransId="{95DC45A1-2B35-40C6-ACB3-1E30D8F69230}"/>
    <dgm:cxn modelId="{E4EADA6D-55DD-4600-9EC2-053D41A0882B}" type="presOf" srcId="{7031ED66-D50F-4F6B-97AC-195ED9777985}" destId="{EDD0B19A-E8F9-466B-B4DC-39B0DE20E38B}" srcOrd="1" destOrd="0" presId="urn:microsoft.com/office/officeart/2005/8/layout/list1"/>
    <dgm:cxn modelId="{7EDFB050-2728-4CBF-9DE5-AC482C2FCA3C}" type="presOf" srcId="{2D26200B-00BF-4727-83A5-A0DA4FDC8098}" destId="{4B5C54B0-75A7-4BCF-8E45-EF3014177E02}" srcOrd="1" destOrd="0" presId="urn:microsoft.com/office/officeart/2005/8/layout/list1"/>
    <dgm:cxn modelId="{3F5D6B8A-3B54-4C77-96BE-4659137BBE25}" type="presOf" srcId="{E4F92A47-6732-43B2-AB0F-3B642E8E04C1}" destId="{8AD608AA-572F-42F1-959E-B8DB890E3353}" srcOrd="1" destOrd="0" presId="urn:microsoft.com/office/officeart/2005/8/layout/list1"/>
    <dgm:cxn modelId="{986E5EA0-A616-46FF-9EDE-119684E75004}" type="presOf" srcId="{2D26200B-00BF-4727-83A5-A0DA4FDC8098}" destId="{19719527-A28D-4280-B1CB-AE85473DFE01}" srcOrd="0" destOrd="0" presId="urn:microsoft.com/office/officeart/2005/8/layout/list1"/>
    <dgm:cxn modelId="{0AA2D9B0-D0C3-4F43-ABAF-961A2AD25066}" type="presOf" srcId="{E4F92A47-6732-43B2-AB0F-3B642E8E04C1}" destId="{3F578B17-FD73-4F3A-A711-4753AAED23DC}" srcOrd="0" destOrd="0" presId="urn:microsoft.com/office/officeart/2005/8/layout/list1"/>
    <dgm:cxn modelId="{2BF0AEB6-7ACF-46D0-B709-65357A9A0671}" srcId="{9FDF061A-FD9C-4957-B9FE-B995542EADB8}" destId="{E4F92A47-6732-43B2-AB0F-3B642E8E04C1}" srcOrd="1" destOrd="0" parTransId="{5FE17951-836A-470E-AE69-F743BA08BF76}" sibTransId="{C8606B80-6607-4A50-9628-00B0841A3CA2}"/>
    <dgm:cxn modelId="{2F1844C5-4927-45C2-AC86-0F3023A9AA9C}" type="presOf" srcId="{7031ED66-D50F-4F6B-97AC-195ED9777985}" destId="{831177F9-C59E-44CC-B74D-7CE6A4529A56}" srcOrd="0" destOrd="0" presId="urn:microsoft.com/office/officeart/2005/8/layout/list1"/>
    <dgm:cxn modelId="{987248E8-C20C-472E-B99D-F47BA6FC88A8}" srcId="{9FDF061A-FD9C-4957-B9FE-B995542EADB8}" destId="{7031ED66-D50F-4F6B-97AC-195ED9777985}" srcOrd="2" destOrd="0" parTransId="{3110B6F5-7A44-4E0A-B69E-E59AA7806D78}" sibTransId="{34C8FA18-929B-4D3C-BA92-044AA3DF0C1A}"/>
    <dgm:cxn modelId="{1985490C-DAF1-4EE8-819C-3455B0B4EFA6}" type="presParOf" srcId="{9813FB1E-72B9-4FED-B573-2A4BC841BD2F}" destId="{8A44BEC3-2562-4142-8653-11D3C6B8CD9C}" srcOrd="0" destOrd="0" presId="urn:microsoft.com/office/officeart/2005/8/layout/list1"/>
    <dgm:cxn modelId="{D088D2CD-E232-4883-B7F1-BFEA8F437D74}" type="presParOf" srcId="{8A44BEC3-2562-4142-8653-11D3C6B8CD9C}" destId="{19719527-A28D-4280-B1CB-AE85473DFE01}" srcOrd="0" destOrd="0" presId="urn:microsoft.com/office/officeart/2005/8/layout/list1"/>
    <dgm:cxn modelId="{B3D5CEC9-EA87-4105-B6F6-2825AE6F7238}" type="presParOf" srcId="{8A44BEC3-2562-4142-8653-11D3C6B8CD9C}" destId="{4B5C54B0-75A7-4BCF-8E45-EF3014177E02}" srcOrd="1" destOrd="0" presId="urn:microsoft.com/office/officeart/2005/8/layout/list1"/>
    <dgm:cxn modelId="{4D25BE13-025F-4EF5-B661-2A89767ED526}" type="presParOf" srcId="{9813FB1E-72B9-4FED-B573-2A4BC841BD2F}" destId="{FDA85270-994A-4DA8-9703-5EE0740A4CEF}" srcOrd="1" destOrd="0" presId="urn:microsoft.com/office/officeart/2005/8/layout/list1"/>
    <dgm:cxn modelId="{DF58071D-26FA-492D-A26C-8B5E66323823}" type="presParOf" srcId="{9813FB1E-72B9-4FED-B573-2A4BC841BD2F}" destId="{95286E87-0F32-4038-868C-42C3356812AA}" srcOrd="2" destOrd="0" presId="urn:microsoft.com/office/officeart/2005/8/layout/list1"/>
    <dgm:cxn modelId="{D04FBFC0-4DA5-4D94-9DBC-F88169C25BE0}" type="presParOf" srcId="{9813FB1E-72B9-4FED-B573-2A4BC841BD2F}" destId="{584D3239-7195-454F-A6E1-162F06171618}" srcOrd="3" destOrd="0" presId="urn:microsoft.com/office/officeart/2005/8/layout/list1"/>
    <dgm:cxn modelId="{93F3117A-14FB-4705-8C39-5657970FD2D0}" type="presParOf" srcId="{9813FB1E-72B9-4FED-B573-2A4BC841BD2F}" destId="{4CBDF33E-0347-429A-A299-C674E6436987}" srcOrd="4" destOrd="0" presId="urn:microsoft.com/office/officeart/2005/8/layout/list1"/>
    <dgm:cxn modelId="{3D0F67B6-ECC8-4189-806A-1FA499E1F425}" type="presParOf" srcId="{4CBDF33E-0347-429A-A299-C674E6436987}" destId="{3F578B17-FD73-4F3A-A711-4753AAED23DC}" srcOrd="0" destOrd="0" presId="urn:microsoft.com/office/officeart/2005/8/layout/list1"/>
    <dgm:cxn modelId="{FED39995-E107-42E1-8742-BC55DDB75A93}" type="presParOf" srcId="{4CBDF33E-0347-429A-A299-C674E6436987}" destId="{8AD608AA-572F-42F1-959E-B8DB890E3353}" srcOrd="1" destOrd="0" presId="urn:microsoft.com/office/officeart/2005/8/layout/list1"/>
    <dgm:cxn modelId="{F49D2E2A-6D85-4586-BA2C-D4488B08CC17}" type="presParOf" srcId="{9813FB1E-72B9-4FED-B573-2A4BC841BD2F}" destId="{F46734C3-EE1E-4FF7-AB1B-D1FA88D89FF5}" srcOrd="5" destOrd="0" presId="urn:microsoft.com/office/officeart/2005/8/layout/list1"/>
    <dgm:cxn modelId="{7016DBE7-FE59-4202-9118-76E54A28FB28}" type="presParOf" srcId="{9813FB1E-72B9-4FED-B573-2A4BC841BD2F}" destId="{1F561EE7-5A3F-46BA-8D2F-9D8BFFCC3DF7}" srcOrd="6" destOrd="0" presId="urn:microsoft.com/office/officeart/2005/8/layout/list1"/>
    <dgm:cxn modelId="{887B1D4E-464B-4270-B02B-ABBC91523186}" type="presParOf" srcId="{9813FB1E-72B9-4FED-B573-2A4BC841BD2F}" destId="{39D07657-E315-4F54-B04E-C1A1B7826108}" srcOrd="7" destOrd="0" presId="urn:microsoft.com/office/officeart/2005/8/layout/list1"/>
    <dgm:cxn modelId="{179EF5DC-557E-4C62-92D2-D3CC98F8403A}" type="presParOf" srcId="{9813FB1E-72B9-4FED-B573-2A4BC841BD2F}" destId="{F9066183-7C6B-4DBE-A7C0-702EF3265806}" srcOrd="8" destOrd="0" presId="urn:microsoft.com/office/officeart/2005/8/layout/list1"/>
    <dgm:cxn modelId="{8306A6AA-1545-4949-B0AC-D3831EFF6F4A}" type="presParOf" srcId="{F9066183-7C6B-4DBE-A7C0-702EF3265806}" destId="{831177F9-C59E-44CC-B74D-7CE6A4529A56}" srcOrd="0" destOrd="0" presId="urn:microsoft.com/office/officeart/2005/8/layout/list1"/>
    <dgm:cxn modelId="{4C4640C1-7F98-4880-9564-A91521429BBA}" type="presParOf" srcId="{F9066183-7C6B-4DBE-A7C0-702EF3265806}" destId="{EDD0B19A-E8F9-466B-B4DC-39B0DE20E38B}" srcOrd="1" destOrd="0" presId="urn:microsoft.com/office/officeart/2005/8/layout/list1"/>
    <dgm:cxn modelId="{34456EAD-62FE-4033-A14F-79EE4DA7D3D8}" type="presParOf" srcId="{9813FB1E-72B9-4FED-B573-2A4BC841BD2F}" destId="{0137FCD6-3A6D-4BCD-B4EC-CE61A26BA0E6}" srcOrd="9" destOrd="0" presId="urn:microsoft.com/office/officeart/2005/8/layout/list1"/>
    <dgm:cxn modelId="{65C62646-777C-4061-A536-875C9E142914}" type="presParOf" srcId="{9813FB1E-72B9-4FED-B573-2A4BC841BD2F}" destId="{B249F5D4-C6D4-4752-8FEB-43FFAEEE177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E9822D-4973-4287-9B76-21B0C01CB13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A4F61C6-6D75-4D57-B6D4-BF323995C3B7}">
      <dgm:prSet/>
      <dgm:spPr/>
      <dgm:t>
        <a:bodyPr/>
        <a:lstStyle/>
        <a:p>
          <a:pPr>
            <a:defRPr cap="all"/>
          </a:pPr>
          <a:r>
            <a:rPr lang="en-US"/>
            <a:t>Enhancements</a:t>
          </a:r>
        </a:p>
      </dgm:t>
    </dgm:pt>
    <dgm:pt modelId="{C9C742F6-6B42-4D45-A864-478847C38558}" type="parTrans" cxnId="{FD725160-1CC2-4A96-A5CB-52957E960F20}">
      <dgm:prSet/>
      <dgm:spPr/>
      <dgm:t>
        <a:bodyPr/>
        <a:lstStyle/>
        <a:p>
          <a:endParaRPr lang="en-US"/>
        </a:p>
      </dgm:t>
    </dgm:pt>
    <dgm:pt modelId="{85F4C4E9-7F31-4F6D-AD2B-801B53300179}" type="sibTrans" cxnId="{FD725160-1CC2-4A96-A5CB-52957E960F20}">
      <dgm:prSet/>
      <dgm:spPr/>
      <dgm:t>
        <a:bodyPr/>
        <a:lstStyle/>
        <a:p>
          <a:endParaRPr lang="en-US"/>
        </a:p>
      </dgm:t>
    </dgm:pt>
    <dgm:pt modelId="{F5D4AD47-0394-4205-B492-551D5E40492B}">
      <dgm:prSet/>
      <dgm:spPr/>
      <dgm:t>
        <a:bodyPr/>
        <a:lstStyle/>
        <a:p>
          <a:pPr>
            <a:defRPr cap="all"/>
          </a:pPr>
          <a:r>
            <a:rPr lang="en-US"/>
            <a:t>Preparation</a:t>
          </a:r>
        </a:p>
      </dgm:t>
    </dgm:pt>
    <dgm:pt modelId="{7EAC0515-FB24-499A-9073-23E97066AF55}" type="parTrans" cxnId="{DBED1B8C-8B68-4AF8-9A99-F532374FDCD6}">
      <dgm:prSet/>
      <dgm:spPr/>
      <dgm:t>
        <a:bodyPr/>
        <a:lstStyle/>
        <a:p>
          <a:endParaRPr lang="en-US"/>
        </a:p>
      </dgm:t>
    </dgm:pt>
    <dgm:pt modelId="{01877618-0B26-4F1B-8B14-A509F14D3F04}" type="sibTrans" cxnId="{DBED1B8C-8B68-4AF8-9A99-F532374FDCD6}">
      <dgm:prSet/>
      <dgm:spPr/>
      <dgm:t>
        <a:bodyPr/>
        <a:lstStyle/>
        <a:p>
          <a:endParaRPr lang="en-US"/>
        </a:p>
      </dgm:t>
    </dgm:pt>
    <dgm:pt modelId="{45FD6AF3-C055-423F-85EC-FC487C0BB32B}" type="pres">
      <dgm:prSet presAssocID="{6FE9822D-4973-4287-9B76-21B0C01CB134}" presName="root" presStyleCnt="0">
        <dgm:presLayoutVars>
          <dgm:dir/>
          <dgm:resizeHandles val="exact"/>
        </dgm:presLayoutVars>
      </dgm:prSet>
      <dgm:spPr/>
    </dgm:pt>
    <dgm:pt modelId="{D435DC1E-9437-46C6-B812-8811872725FB}" type="pres">
      <dgm:prSet presAssocID="{CA4F61C6-6D75-4D57-B6D4-BF323995C3B7}" presName="compNode" presStyleCnt="0"/>
      <dgm:spPr/>
    </dgm:pt>
    <dgm:pt modelId="{9F8C5983-E14E-42C6-B2E8-BBED34727327}" type="pres">
      <dgm:prSet presAssocID="{CA4F61C6-6D75-4D57-B6D4-BF323995C3B7}" presName="iconBgRect" presStyleLbl="bgShp" presStyleIdx="0" presStyleCnt="2"/>
      <dgm:spPr/>
    </dgm:pt>
    <dgm:pt modelId="{D57C1A4E-8838-435B-9B19-23F18D96D874}" type="pres">
      <dgm:prSet presAssocID="{CA4F61C6-6D75-4D57-B6D4-BF323995C3B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B46D4D1D-6459-46F0-BEDB-5F5B596CA3DC}" type="pres">
      <dgm:prSet presAssocID="{CA4F61C6-6D75-4D57-B6D4-BF323995C3B7}" presName="spaceRect" presStyleCnt="0"/>
      <dgm:spPr/>
    </dgm:pt>
    <dgm:pt modelId="{875DA2F6-2BEE-4A4B-8F65-627BAD2C04E0}" type="pres">
      <dgm:prSet presAssocID="{CA4F61C6-6D75-4D57-B6D4-BF323995C3B7}" presName="textRect" presStyleLbl="revTx" presStyleIdx="0" presStyleCnt="2">
        <dgm:presLayoutVars>
          <dgm:chMax val="1"/>
          <dgm:chPref val="1"/>
        </dgm:presLayoutVars>
      </dgm:prSet>
      <dgm:spPr/>
    </dgm:pt>
    <dgm:pt modelId="{2CE9F0D2-A1AC-4F38-AAC3-A0773460D3C5}" type="pres">
      <dgm:prSet presAssocID="{85F4C4E9-7F31-4F6D-AD2B-801B53300179}" presName="sibTrans" presStyleCnt="0"/>
      <dgm:spPr/>
    </dgm:pt>
    <dgm:pt modelId="{5A97D5C8-680B-42F3-B4CC-FA6A74FDA811}" type="pres">
      <dgm:prSet presAssocID="{F5D4AD47-0394-4205-B492-551D5E40492B}" presName="compNode" presStyleCnt="0"/>
      <dgm:spPr/>
    </dgm:pt>
    <dgm:pt modelId="{317BF7B7-F608-4955-A4C9-BEF75FFCBB95}" type="pres">
      <dgm:prSet presAssocID="{F5D4AD47-0394-4205-B492-551D5E40492B}" presName="iconBgRect" presStyleLbl="bgShp" presStyleIdx="1" presStyleCnt="2"/>
      <dgm:spPr/>
    </dgm:pt>
    <dgm:pt modelId="{FF4D62E7-67DA-46FC-86CC-E0B28E9EE31B}" type="pres">
      <dgm:prSet presAssocID="{F5D4AD47-0394-4205-B492-551D5E40492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83341FF9-6B31-4575-887E-AFF15F4B4B9A}" type="pres">
      <dgm:prSet presAssocID="{F5D4AD47-0394-4205-B492-551D5E40492B}" presName="spaceRect" presStyleCnt="0"/>
      <dgm:spPr/>
    </dgm:pt>
    <dgm:pt modelId="{855C670D-3BE6-404E-8317-B71C023B0C10}" type="pres">
      <dgm:prSet presAssocID="{F5D4AD47-0394-4205-B492-551D5E40492B}" presName="textRect" presStyleLbl="revTx" presStyleIdx="1" presStyleCnt="2">
        <dgm:presLayoutVars>
          <dgm:chMax val="1"/>
          <dgm:chPref val="1"/>
        </dgm:presLayoutVars>
      </dgm:prSet>
      <dgm:spPr/>
    </dgm:pt>
  </dgm:ptLst>
  <dgm:cxnLst>
    <dgm:cxn modelId="{DFF4EE5E-B2CB-4EEA-A93E-6603131E5812}" type="presOf" srcId="{F5D4AD47-0394-4205-B492-551D5E40492B}" destId="{855C670D-3BE6-404E-8317-B71C023B0C10}" srcOrd="0" destOrd="0" presId="urn:microsoft.com/office/officeart/2018/5/layout/IconCircleLabelList"/>
    <dgm:cxn modelId="{FD725160-1CC2-4A96-A5CB-52957E960F20}" srcId="{6FE9822D-4973-4287-9B76-21B0C01CB134}" destId="{CA4F61C6-6D75-4D57-B6D4-BF323995C3B7}" srcOrd="0" destOrd="0" parTransId="{C9C742F6-6B42-4D45-A864-478847C38558}" sibTransId="{85F4C4E9-7F31-4F6D-AD2B-801B53300179}"/>
    <dgm:cxn modelId="{DBED1B8C-8B68-4AF8-9A99-F532374FDCD6}" srcId="{6FE9822D-4973-4287-9B76-21B0C01CB134}" destId="{F5D4AD47-0394-4205-B492-551D5E40492B}" srcOrd="1" destOrd="0" parTransId="{7EAC0515-FB24-499A-9073-23E97066AF55}" sibTransId="{01877618-0B26-4F1B-8B14-A509F14D3F04}"/>
    <dgm:cxn modelId="{D0B5F7BA-5C85-4CCA-92C0-A9BE7E05AFE4}" type="presOf" srcId="{6FE9822D-4973-4287-9B76-21B0C01CB134}" destId="{45FD6AF3-C055-423F-85EC-FC487C0BB32B}" srcOrd="0" destOrd="0" presId="urn:microsoft.com/office/officeart/2018/5/layout/IconCircleLabelList"/>
    <dgm:cxn modelId="{A44A0CFA-E875-4390-BAC2-F9DB891F8AE0}" type="presOf" srcId="{CA4F61C6-6D75-4D57-B6D4-BF323995C3B7}" destId="{875DA2F6-2BEE-4A4B-8F65-627BAD2C04E0}" srcOrd="0" destOrd="0" presId="urn:microsoft.com/office/officeart/2018/5/layout/IconCircleLabelList"/>
    <dgm:cxn modelId="{6D5E5707-71AD-4AED-AB84-BCF66222892D}" type="presParOf" srcId="{45FD6AF3-C055-423F-85EC-FC487C0BB32B}" destId="{D435DC1E-9437-46C6-B812-8811872725FB}" srcOrd="0" destOrd="0" presId="urn:microsoft.com/office/officeart/2018/5/layout/IconCircleLabelList"/>
    <dgm:cxn modelId="{EDCD3946-429A-4160-8A1E-00A98B9C8BDB}" type="presParOf" srcId="{D435DC1E-9437-46C6-B812-8811872725FB}" destId="{9F8C5983-E14E-42C6-B2E8-BBED34727327}" srcOrd="0" destOrd="0" presId="urn:microsoft.com/office/officeart/2018/5/layout/IconCircleLabelList"/>
    <dgm:cxn modelId="{E33D23F5-D3ED-4C85-9D52-A3356740B239}" type="presParOf" srcId="{D435DC1E-9437-46C6-B812-8811872725FB}" destId="{D57C1A4E-8838-435B-9B19-23F18D96D874}" srcOrd="1" destOrd="0" presId="urn:microsoft.com/office/officeart/2018/5/layout/IconCircleLabelList"/>
    <dgm:cxn modelId="{BAA66EA6-9541-424B-8240-113C565824A6}" type="presParOf" srcId="{D435DC1E-9437-46C6-B812-8811872725FB}" destId="{B46D4D1D-6459-46F0-BEDB-5F5B596CA3DC}" srcOrd="2" destOrd="0" presId="urn:microsoft.com/office/officeart/2018/5/layout/IconCircleLabelList"/>
    <dgm:cxn modelId="{03DFF590-B585-4A93-B3B2-D2261B221AAF}" type="presParOf" srcId="{D435DC1E-9437-46C6-B812-8811872725FB}" destId="{875DA2F6-2BEE-4A4B-8F65-627BAD2C04E0}" srcOrd="3" destOrd="0" presId="urn:microsoft.com/office/officeart/2018/5/layout/IconCircleLabelList"/>
    <dgm:cxn modelId="{D178C5C9-7164-4373-98BE-DF407E19EAD1}" type="presParOf" srcId="{45FD6AF3-C055-423F-85EC-FC487C0BB32B}" destId="{2CE9F0D2-A1AC-4F38-AAC3-A0773460D3C5}" srcOrd="1" destOrd="0" presId="urn:microsoft.com/office/officeart/2018/5/layout/IconCircleLabelList"/>
    <dgm:cxn modelId="{598944CE-05A8-449E-9DFD-DDB083BFE230}" type="presParOf" srcId="{45FD6AF3-C055-423F-85EC-FC487C0BB32B}" destId="{5A97D5C8-680B-42F3-B4CC-FA6A74FDA811}" srcOrd="2" destOrd="0" presId="urn:microsoft.com/office/officeart/2018/5/layout/IconCircleLabelList"/>
    <dgm:cxn modelId="{C0AD0EEC-EB3A-4549-B669-8FB72E91C081}" type="presParOf" srcId="{5A97D5C8-680B-42F3-B4CC-FA6A74FDA811}" destId="{317BF7B7-F608-4955-A4C9-BEF75FFCBB95}" srcOrd="0" destOrd="0" presId="urn:microsoft.com/office/officeart/2018/5/layout/IconCircleLabelList"/>
    <dgm:cxn modelId="{69CD8C02-E0A7-45C4-BC1E-F5333CF3548E}" type="presParOf" srcId="{5A97D5C8-680B-42F3-B4CC-FA6A74FDA811}" destId="{FF4D62E7-67DA-46FC-86CC-E0B28E9EE31B}" srcOrd="1" destOrd="0" presId="urn:microsoft.com/office/officeart/2018/5/layout/IconCircleLabelList"/>
    <dgm:cxn modelId="{3F82D74F-9420-40E2-8E34-ACCFDF4A6CD2}" type="presParOf" srcId="{5A97D5C8-680B-42F3-B4CC-FA6A74FDA811}" destId="{83341FF9-6B31-4575-887E-AFF15F4B4B9A}" srcOrd="2" destOrd="0" presId="urn:microsoft.com/office/officeart/2018/5/layout/IconCircleLabelList"/>
    <dgm:cxn modelId="{A3F888E0-28FB-41CF-B2E3-0C1BD59055EC}" type="presParOf" srcId="{5A97D5C8-680B-42F3-B4CC-FA6A74FDA811}" destId="{855C670D-3BE6-404E-8317-B71C023B0C10}"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286E87-0F32-4038-868C-42C3356812AA}">
      <dsp:nvSpPr>
        <dsp:cNvPr id="0" name=""/>
        <dsp:cNvSpPr/>
      </dsp:nvSpPr>
      <dsp:spPr>
        <a:xfrm>
          <a:off x="0" y="464019"/>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5C54B0-75A7-4BCF-8E45-EF3014177E02}">
      <dsp:nvSpPr>
        <dsp:cNvPr id="0" name=""/>
        <dsp:cNvSpPr/>
      </dsp:nvSpPr>
      <dsp:spPr>
        <a:xfrm>
          <a:off x="304800" y="6459"/>
          <a:ext cx="4267200" cy="915120"/>
        </a:xfrm>
        <a:prstGeom prst="roundRect">
          <a:avLst/>
        </a:prstGeom>
        <a:solidFill>
          <a:srgbClr val="3A6695"/>
        </a:solidFill>
        <a:ln w="25400" cap="flat" cmpd="sng" algn="ctr">
          <a:solidFill>
            <a:srgbClr val="13673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377950">
            <a:lnSpc>
              <a:spcPct val="90000"/>
            </a:lnSpc>
            <a:spcBef>
              <a:spcPct val="0"/>
            </a:spcBef>
            <a:spcAft>
              <a:spcPct val="35000"/>
            </a:spcAft>
            <a:buNone/>
          </a:pPr>
          <a:r>
            <a:rPr lang="en-US" sz="3100" kern="1200" dirty="0"/>
            <a:t>EHR Committee</a:t>
          </a:r>
        </a:p>
      </dsp:txBody>
      <dsp:txXfrm>
        <a:off x="349472" y="51131"/>
        <a:ext cx="4177856" cy="825776"/>
      </dsp:txXfrm>
    </dsp:sp>
    <dsp:sp modelId="{1F561EE7-5A3F-46BA-8D2F-9D8BFFCC3DF7}">
      <dsp:nvSpPr>
        <dsp:cNvPr id="0" name=""/>
        <dsp:cNvSpPr/>
      </dsp:nvSpPr>
      <dsp:spPr>
        <a:xfrm>
          <a:off x="0" y="1870179"/>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D608AA-572F-42F1-959E-B8DB890E3353}">
      <dsp:nvSpPr>
        <dsp:cNvPr id="0" name=""/>
        <dsp:cNvSpPr/>
      </dsp:nvSpPr>
      <dsp:spPr>
        <a:xfrm>
          <a:off x="304800" y="1412619"/>
          <a:ext cx="4267200" cy="915120"/>
        </a:xfrm>
        <a:prstGeom prst="roundRect">
          <a:avLst/>
        </a:prstGeom>
        <a:solidFill>
          <a:srgbClr val="3A6695"/>
        </a:solidFill>
        <a:ln w="25400" cap="flat" cmpd="sng" algn="ctr">
          <a:solidFill>
            <a:srgbClr val="13673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377950">
            <a:lnSpc>
              <a:spcPct val="90000"/>
            </a:lnSpc>
            <a:spcBef>
              <a:spcPct val="0"/>
            </a:spcBef>
            <a:spcAft>
              <a:spcPct val="35000"/>
            </a:spcAft>
            <a:buNone/>
          </a:pPr>
          <a:r>
            <a:rPr lang="en-US" sz="3100" kern="1200" dirty="0"/>
            <a:t>EHR Office Hours</a:t>
          </a:r>
        </a:p>
      </dsp:txBody>
      <dsp:txXfrm>
        <a:off x="349472" y="1457291"/>
        <a:ext cx="4177856" cy="825776"/>
      </dsp:txXfrm>
    </dsp:sp>
    <dsp:sp modelId="{B249F5D4-C6D4-4752-8FEB-43FFAEEE1778}">
      <dsp:nvSpPr>
        <dsp:cNvPr id="0" name=""/>
        <dsp:cNvSpPr/>
      </dsp:nvSpPr>
      <dsp:spPr>
        <a:xfrm>
          <a:off x="0" y="3276340"/>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D0B19A-E8F9-466B-B4DC-39B0DE20E38B}">
      <dsp:nvSpPr>
        <dsp:cNvPr id="0" name=""/>
        <dsp:cNvSpPr/>
      </dsp:nvSpPr>
      <dsp:spPr>
        <a:xfrm>
          <a:off x="304800" y="2793998"/>
          <a:ext cx="4267200" cy="915120"/>
        </a:xfrm>
        <a:prstGeom prst="roundRect">
          <a:avLst/>
        </a:prstGeom>
        <a:solidFill>
          <a:srgbClr val="3A6695"/>
        </a:solidFill>
        <a:ln w="25400" cap="flat" cmpd="sng" algn="ctr">
          <a:solidFill>
            <a:srgbClr val="13673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377950">
            <a:lnSpc>
              <a:spcPct val="90000"/>
            </a:lnSpc>
            <a:spcBef>
              <a:spcPct val="0"/>
            </a:spcBef>
            <a:spcAft>
              <a:spcPct val="35000"/>
            </a:spcAft>
            <a:buNone/>
          </a:pPr>
          <a:r>
            <a:rPr lang="en-US" sz="3100" kern="1200" dirty="0"/>
            <a:t>File Testing Mailbox</a:t>
          </a:r>
        </a:p>
      </dsp:txBody>
      <dsp:txXfrm>
        <a:off x="349472" y="2838670"/>
        <a:ext cx="4177856" cy="8257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C5983-E14E-42C6-B2E8-BBED34727327}">
      <dsp:nvSpPr>
        <dsp:cNvPr id="0" name=""/>
        <dsp:cNvSpPr/>
      </dsp:nvSpPr>
      <dsp:spPr>
        <a:xfrm>
          <a:off x="884935" y="296402"/>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7C1A4E-8838-435B-9B19-23F18D96D874}">
      <dsp:nvSpPr>
        <dsp:cNvPr id="0" name=""/>
        <dsp:cNvSpPr/>
      </dsp:nvSpPr>
      <dsp:spPr>
        <a:xfrm>
          <a:off x="1352935" y="76440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75DA2F6-2BEE-4A4B-8F65-627BAD2C04E0}">
      <dsp:nvSpPr>
        <dsp:cNvPr id="0" name=""/>
        <dsp:cNvSpPr/>
      </dsp:nvSpPr>
      <dsp:spPr>
        <a:xfrm>
          <a:off x="182935" y="317640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90000"/>
            </a:lnSpc>
            <a:spcBef>
              <a:spcPct val="0"/>
            </a:spcBef>
            <a:spcAft>
              <a:spcPct val="35000"/>
            </a:spcAft>
            <a:buNone/>
            <a:defRPr cap="all"/>
          </a:pPr>
          <a:r>
            <a:rPr lang="en-US" sz="4000" kern="1200"/>
            <a:t>Enhancements</a:t>
          </a:r>
        </a:p>
      </dsp:txBody>
      <dsp:txXfrm>
        <a:off x="182935" y="3176402"/>
        <a:ext cx="3600000" cy="720000"/>
      </dsp:txXfrm>
    </dsp:sp>
    <dsp:sp modelId="{317BF7B7-F608-4955-A4C9-BEF75FFCBB95}">
      <dsp:nvSpPr>
        <dsp:cNvPr id="0" name=""/>
        <dsp:cNvSpPr/>
      </dsp:nvSpPr>
      <dsp:spPr>
        <a:xfrm>
          <a:off x="5114935" y="296402"/>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4D62E7-67DA-46FC-86CC-E0B28E9EE31B}">
      <dsp:nvSpPr>
        <dsp:cNvPr id="0" name=""/>
        <dsp:cNvSpPr/>
      </dsp:nvSpPr>
      <dsp:spPr>
        <a:xfrm>
          <a:off x="5582935" y="764402"/>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5C670D-3BE6-404E-8317-B71C023B0C10}">
      <dsp:nvSpPr>
        <dsp:cNvPr id="0" name=""/>
        <dsp:cNvSpPr/>
      </dsp:nvSpPr>
      <dsp:spPr>
        <a:xfrm>
          <a:off x="4412935" y="317640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90000"/>
            </a:lnSpc>
            <a:spcBef>
              <a:spcPct val="0"/>
            </a:spcBef>
            <a:spcAft>
              <a:spcPct val="35000"/>
            </a:spcAft>
            <a:buNone/>
            <a:defRPr cap="all"/>
          </a:pPr>
          <a:r>
            <a:rPr lang="en-US" sz="4000" kern="1200"/>
            <a:t>Preparation</a:t>
          </a:r>
        </a:p>
      </dsp:txBody>
      <dsp:txXfrm>
        <a:off x="4412935" y="3176402"/>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3CBC5AD-5DCF-4C6C-8CC0-EE57624E2933}" type="datetimeFigureOut">
              <a:rPr lang="en-US" smtClean="0"/>
              <a:t>9/12/2023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E08078A-6FDE-4F8F-B926-41F1499C0CC1}" type="slidenum">
              <a:rPr lang="en-US" smtClean="0"/>
              <a:t>‹#›</a:t>
            </a:fld>
            <a:endParaRPr lang="en-US"/>
          </a:p>
        </p:txBody>
      </p:sp>
    </p:spTree>
    <p:extLst>
      <p:ext uri="{BB962C8B-B14F-4D97-AF65-F5344CB8AC3E}">
        <p14:creationId xmlns:p14="http://schemas.microsoft.com/office/powerpoint/2010/main" val="2661041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08078A-6FDE-4F8F-B926-41F1499C0CC1}" type="slidenum">
              <a:rPr lang="en-US" smtClean="0"/>
              <a:t>1</a:t>
            </a:fld>
            <a:endParaRPr lang="en-US"/>
          </a:p>
        </p:txBody>
      </p:sp>
    </p:spTree>
    <p:extLst>
      <p:ext uri="{BB962C8B-B14F-4D97-AF65-F5344CB8AC3E}">
        <p14:creationId xmlns:p14="http://schemas.microsoft.com/office/powerpoint/2010/main" val="469176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feedback and in collaboration with EHR Committee, made changes to Data Dictionary to align field names, where needed, to schema names and added a new tab to the Data Dictionary outlining schema entity relationships to make it easier for agencies to reference across documents. No change to required fields. DD required fields frozen since May.</a:t>
            </a:r>
          </a:p>
          <a:p>
            <a:endParaRPr lang="en-US" dirty="0"/>
          </a:p>
          <a:p>
            <a:r>
              <a:rPr lang="en-US" dirty="0"/>
              <a:t>Mentioned earlier that DBHDS and SSG have met individually with agencies, upon request, to address questions about how to use the DD and/or schema.</a:t>
            </a:r>
          </a:p>
          <a:p>
            <a:endParaRPr lang="en-US" dirty="0"/>
          </a:p>
          <a:p>
            <a:r>
              <a:rPr lang="en-US" dirty="0"/>
              <a:t>Monitoring closely. October 1 is date SSG has indicated testing should begin to allow enough time to be ready for December 11. Will be looking at Plan B with those who have not started as of October 1 based on their specific status.</a:t>
            </a:r>
          </a:p>
          <a:p>
            <a:endParaRPr lang="en-US" dirty="0"/>
          </a:p>
          <a:p>
            <a:endParaRPr lang="en-US" dirty="0"/>
          </a:p>
        </p:txBody>
      </p:sp>
      <p:sp>
        <p:nvSpPr>
          <p:cNvPr id="4" name="Slide Number Placeholder 3"/>
          <p:cNvSpPr>
            <a:spLocks noGrp="1"/>
          </p:cNvSpPr>
          <p:nvPr>
            <p:ph type="sldNum" sz="quarter" idx="5"/>
          </p:nvPr>
        </p:nvSpPr>
        <p:spPr/>
        <p:txBody>
          <a:bodyPr/>
          <a:lstStyle/>
          <a:p>
            <a:fld id="{4E08078A-6FDE-4F8F-B926-41F1499C0CC1}" type="slidenum">
              <a:rPr lang="en-US" smtClean="0"/>
              <a:t>10</a:t>
            </a:fld>
            <a:endParaRPr lang="en-US"/>
          </a:p>
        </p:txBody>
      </p:sp>
    </p:spTree>
    <p:extLst>
      <p:ext uri="{BB962C8B-B14F-4D97-AF65-F5344CB8AC3E}">
        <p14:creationId xmlns:p14="http://schemas.microsoft.com/office/powerpoint/2010/main" val="3837397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enhanced billing extracts and EHR testing and certification ….</a:t>
            </a:r>
          </a:p>
          <a:p>
            <a:endParaRPr lang="en-US" dirty="0"/>
          </a:p>
          <a:p>
            <a:r>
              <a:rPr lang="en-US" dirty="0"/>
              <a:t>Bug fixes and user-requested enhancements </a:t>
            </a:r>
          </a:p>
          <a:p>
            <a:endParaRPr lang="en-US" dirty="0"/>
          </a:p>
          <a:p>
            <a:r>
              <a:rPr lang="en-US" dirty="0"/>
              <a:t>User Education Tips and Tricks webinars over the summer to assist new and veteran users prepare- - based on common questions to the Help Desk</a:t>
            </a:r>
          </a:p>
          <a:p>
            <a:endParaRPr lang="en-US" dirty="0"/>
          </a:p>
          <a:p>
            <a:r>
              <a:rPr lang="en-US" dirty="0"/>
              <a:t>Planning training, communications to support users leading up to December 11</a:t>
            </a:r>
          </a:p>
          <a:p>
            <a:endParaRPr lang="en-US" dirty="0"/>
          </a:p>
        </p:txBody>
      </p:sp>
      <p:sp>
        <p:nvSpPr>
          <p:cNvPr id="4" name="Slide Number Placeholder 3"/>
          <p:cNvSpPr>
            <a:spLocks noGrp="1"/>
          </p:cNvSpPr>
          <p:nvPr>
            <p:ph type="sldNum" sz="quarter" idx="5"/>
          </p:nvPr>
        </p:nvSpPr>
        <p:spPr/>
        <p:txBody>
          <a:bodyPr/>
          <a:lstStyle/>
          <a:p>
            <a:fld id="{4E08078A-6FDE-4F8F-B926-41F1499C0CC1}" type="slidenum">
              <a:rPr lang="en-US" smtClean="0"/>
              <a:t>11</a:t>
            </a:fld>
            <a:endParaRPr lang="en-US"/>
          </a:p>
        </p:txBody>
      </p:sp>
    </p:spTree>
    <p:extLst>
      <p:ext uri="{BB962C8B-B14F-4D97-AF65-F5344CB8AC3E}">
        <p14:creationId xmlns:p14="http://schemas.microsoft.com/office/powerpoint/2010/main" val="2245917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E08078A-6FDE-4F8F-B926-41F1499C0CC1}" type="slidenum">
              <a:rPr lang="en-US" smtClean="0"/>
              <a:t>12</a:t>
            </a:fld>
            <a:endParaRPr lang="en-US"/>
          </a:p>
        </p:txBody>
      </p:sp>
    </p:spTree>
    <p:extLst>
      <p:ext uri="{BB962C8B-B14F-4D97-AF65-F5344CB8AC3E}">
        <p14:creationId xmlns:p14="http://schemas.microsoft.com/office/powerpoint/2010/main" val="3338991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Delayed by request of CSBs, DMC</a:t>
            </a:r>
          </a:p>
          <a:p>
            <a:r>
              <a:rPr lang="en-US" dirty="0"/>
              <a:t>Had then requested 9/23</a:t>
            </a:r>
          </a:p>
          <a:p>
            <a:r>
              <a:rPr lang="en-US" dirty="0"/>
              <a:t>Had stated local EHRs needed 6-9 months to prepare upload</a:t>
            </a:r>
          </a:p>
        </p:txBody>
      </p:sp>
      <p:sp>
        <p:nvSpPr>
          <p:cNvPr id="4" name="Slide Number Placeholder 3"/>
          <p:cNvSpPr>
            <a:spLocks noGrp="1"/>
          </p:cNvSpPr>
          <p:nvPr>
            <p:ph type="sldNum" sz="quarter" idx="5"/>
          </p:nvPr>
        </p:nvSpPr>
        <p:spPr/>
        <p:txBody>
          <a:bodyPr/>
          <a:lstStyle/>
          <a:p>
            <a:fld id="{4E08078A-6FDE-4F8F-B926-41F1499C0CC1}" type="slidenum">
              <a:rPr lang="en-US" smtClean="0"/>
              <a:t>2</a:t>
            </a:fld>
            <a:endParaRPr lang="en-US"/>
          </a:p>
        </p:txBody>
      </p:sp>
    </p:spTree>
    <p:extLst>
      <p:ext uri="{BB962C8B-B14F-4D97-AF65-F5344CB8AC3E}">
        <p14:creationId xmlns:p14="http://schemas.microsoft.com/office/powerpoint/2010/main" val="2695164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Strands of work happening now. </a:t>
            </a:r>
          </a:p>
        </p:txBody>
      </p:sp>
      <p:sp>
        <p:nvSpPr>
          <p:cNvPr id="4" name="Slide Number Placeholder 3"/>
          <p:cNvSpPr>
            <a:spLocks noGrp="1"/>
          </p:cNvSpPr>
          <p:nvPr>
            <p:ph type="sldNum" sz="quarter" idx="5"/>
          </p:nvPr>
        </p:nvSpPr>
        <p:spPr/>
        <p:txBody>
          <a:bodyPr/>
          <a:lstStyle/>
          <a:p>
            <a:fld id="{38003CA4-5AD7-4D44-A867-A1A4F377413F}" type="slidenum">
              <a:rPr lang="en-US" smtClean="0"/>
              <a:t>3</a:t>
            </a:fld>
            <a:endParaRPr lang="en-US"/>
          </a:p>
        </p:txBody>
      </p:sp>
    </p:spTree>
    <p:extLst>
      <p:ext uri="{BB962C8B-B14F-4D97-AF65-F5344CB8AC3E}">
        <p14:creationId xmlns:p14="http://schemas.microsoft.com/office/powerpoint/2010/main" val="224727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includes 21 CSB LLAs.  Potentially using the enhanced billing extracts to pull data into their local EHR or other billing system to generate claims. We worked with a group of local systems to determine the data elements needed. Webinar and documents for enhanced billing extracts available April 2023. Expected to be live in production environment by late October/early November.</a:t>
            </a:r>
          </a:p>
          <a:p>
            <a:endParaRPr lang="en-US" dirty="0"/>
          </a:p>
        </p:txBody>
      </p:sp>
      <p:sp>
        <p:nvSpPr>
          <p:cNvPr id="4" name="Slide Number Placeholder 3"/>
          <p:cNvSpPr>
            <a:spLocks noGrp="1"/>
          </p:cNvSpPr>
          <p:nvPr>
            <p:ph type="sldNum" sz="quarter" idx="5"/>
          </p:nvPr>
        </p:nvSpPr>
        <p:spPr/>
        <p:txBody>
          <a:bodyPr/>
          <a:lstStyle/>
          <a:p>
            <a:fld id="{4E08078A-6FDE-4F8F-B926-41F1499C0CC1}" type="slidenum">
              <a:rPr lang="en-US" smtClean="0"/>
              <a:t>4</a:t>
            </a:fld>
            <a:endParaRPr lang="en-US"/>
          </a:p>
        </p:txBody>
      </p:sp>
    </p:spTree>
    <p:extLst>
      <p:ext uri="{BB962C8B-B14F-4D97-AF65-F5344CB8AC3E}">
        <p14:creationId xmlns:p14="http://schemas.microsoft.com/office/powerpoint/2010/main" val="166462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of the private provider agencies also acts as the local lead agency. I listed them as a private contract agency here since they will be uploading to multiple local systems</a:t>
            </a:r>
          </a:p>
        </p:txBody>
      </p:sp>
      <p:sp>
        <p:nvSpPr>
          <p:cNvPr id="4" name="Slide Number Placeholder 3"/>
          <p:cNvSpPr>
            <a:spLocks noGrp="1"/>
          </p:cNvSpPr>
          <p:nvPr>
            <p:ph type="sldNum" sz="quarter" idx="5"/>
          </p:nvPr>
        </p:nvSpPr>
        <p:spPr/>
        <p:txBody>
          <a:bodyPr/>
          <a:lstStyle/>
          <a:p>
            <a:fld id="{4E08078A-6FDE-4F8F-B926-41F1499C0CC1}" type="slidenum">
              <a:rPr lang="en-US" smtClean="0"/>
              <a:t>5</a:t>
            </a:fld>
            <a:endParaRPr lang="en-US"/>
          </a:p>
        </p:txBody>
      </p:sp>
    </p:spTree>
    <p:extLst>
      <p:ext uri="{BB962C8B-B14F-4D97-AF65-F5344CB8AC3E}">
        <p14:creationId xmlns:p14="http://schemas.microsoft.com/office/powerpoint/2010/main" val="2747849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an EHR Kickoff session in March, have held monthly EHR Committee meetings and monthly EHR Office Hours.</a:t>
            </a:r>
          </a:p>
          <a:p>
            <a:endParaRPr lang="en-US" dirty="0"/>
          </a:p>
          <a:p>
            <a:r>
              <a:rPr lang="en-US" dirty="0"/>
              <a:t>EHR Committee has representatives from 6 CSBs (Chesterfield, Richmond, Rapp Area, Loudoun, Prince William, Crater), 2 non-CSB LLAs (Fairfax and Portsmouth), and 3 private contract agencies (SOAR 365, Sentara and CORA). Also 6 EHR vendors. Work with SSG and DBHDS to plan for and execute EHR file testing and certification process. Committee meeting notes are posted to our website.</a:t>
            </a:r>
          </a:p>
          <a:p>
            <a:endParaRPr lang="en-US" dirty="0"/>
          </a:p>
          <a:p>
            <a:r>
              <a:rPr lang="en-US" dirty="0"/>
              <a:t>EHR Office Hours hosted by SSG. Covers questions that have come into the mailbox and allows open time for questions from participants. Number of attendees has ranged from 3 to 20, with few questions asked (0-4). Office hours are recorded and posted to our website.</a:t>
            </a:r>
          </a:p>
          <a:p>
            <a:endParaRPr lang="en-US" dirty="0"/>
          </a:p>
          <a:p>
            <a:r>
              <a:rPr lang="en-US" dirty="0"/>
              <a:t>SSG has a dedicated mailbox for those pursuing an EHR upload. </a:t>
            </a:r>
          </a:p>
          <a:p>
            <a:endParaRPr lang="en-US" dirty="0"/>
          </a:p>
          <a:p>
            <a:r>
              <a:rPr lang="en-US" dirty="0"/>
              <a:t>In addition, important documents are posted to our website. DBHDS and SSG have met individually with at least 4 agencies to answer questions.</a:t>
            </a:r>
          </a:p>
          <a:p>
            <a:endParaRPr lang="en-US" dirty="0"/>
          </a:p>
        </p:txBody>
      </p:sp>
      <p:sp>
        <p:nvSpPr>
          <p:cNvPr id="4" name="Slide Number Placeholder 3"/>
          <p:cNvSpPr>
            <a:spLocks noGrp="1"/>
          </p:cNvSpPr>
          <p:nvPr>
            <p:ph type="sldNum" sz="quarter" idx="5"/>
          </p:nvPr>
        </p:nvSpPr>
        <p:spPr/>
        <p:txBody>
          <a:bodyPr/>
          <a:lstStyle/>
          <a:p>
            <a:fld id="{4E08078A-6FDE-4F8F-B926-41F1499C0CC1}" type="slidenum">
              <a:rPr lang="en-US" smtClean="0"/>
              <a:t>6</a:t>
            </a:fld>
            <a:endParaRPr lang="en-US"/>
          </a:p>
        </p:txBody>
      </p:sp>
    </p:spTree>
    <p:extLst>
      <p:ext uri="{BB962C8B-B14F-4D97-AF65-F5344CB8AC3E}">
        <p14:creationId xmlns:p14="http://schemas.microsoft.com/office/powerpoint/2010/main" val="2769570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FTC environment opened in June.</a:t>
            </a:r>
          </a:p>
          <a:p>
            <a:r>
              <a:rPr lang="en-US" dirty="0"/>
              <a:t>Status as of 9/1</a:t>
            </a:r>
          </a:p>
          <a:p>
            <a:r>
              <a:rPr lang="en-US" dirty="0"/>
              <a:t>All report that they are actively working with their local EHR vendors to map fields and create the XML file for testing.</a:t>
            </a:r>
          </a:p>
          <a:p>
            <a:endParaRPr lang="en-US" dirty="0"/>
          </a:p>
          <a:p>
            <a:r>
              <a:rPr lang="en-US" dirty="0"/>
              <a:t>CSBs – Loudoun, Chesterfield, Rappahannock Area, Blue Ridge, Crater District, Southside, Prince William, Alleghany-Highlands</a:t>
            </a:r>
          </a:p>
          <a:p>
            <a:endParaRPr lang="en-US" dirty="0"/>
          </a:p>
        </p:txBody>
      </p:sp>
      <p:sp>
        <p:nvSpPr>
          <p:cNvPr id="4" name="Slide Number Placeholder 3"/>
          <p:cNvSpPr>
            <a:spLocks noGrp="1"/>
          </p:cNvSpPr>
          <p:nvPr>
            <p:ph type="sldNum" sz="quarter" idx="5"/>
          </p:nvPr>
        </p:nvSpPr>
        <p:spPr/>
        <p:txBody>
          <a:bodyPr/>
          <a:lstStyle/>
          <a:p>
            <a:fld id="{4E08078A-6FDE-4F8F-B926-41F1499C0CC1}" type="slidenum">
              <a:rPr lang="en-US" smtClean="0"/>
              <a:t>7</a:t>
            </a:fld>
            <a:endParaRPr lang="en-US"/>
          </a:p>
        </p:txBody>
      </p:sp>
    </p:spTree>
    <p:extLst>
      <p:ext uri="{BB962C8B-B14F-4D97-AF65-F5344CB8AC3E}">
        <p14:creationId xmlns:p14="http://schemas.microsoft.com/office/powerpoint/2010/main" val="2610537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Non-CSBs: Fairfax, Arlington, Shenandoah</a:t>
            </a:r>
          </a:p>
        </p:txBody>
      </p:sp>
      <p:sp>
        <p:nvSpPr>
          <p:cNvPr id="4" name="Slide Number Placeholder 3"/>
          <p:cNvSpPr>
            <a:spLocks noGrp="1"/>
          </p:cNvSpPr>
          <p:nvPr>
            <p:ph type="sldNum" sz="quarter" idx="5"/>
          </p:nvPr>
        </p:nvSpPr>
        <p:spPr/>
        <p:txBody>
          <a:bodyPr/>
          <a:lstStyle/>
          <a:p>
            <a:fld id="{4E08078A-6FDE-4F8F-B926-41F1499C0CC1}" type="slidenum">
              <a:rPr lang="en-US" smtClean="0"/>
              <a:t>8</a:t>
            </a:fld>
            <a:endParaRPr lang="en-US"/>
          </a:p>
        </p:txBody>
      </p:sp>
    </p:spTree>
    <p:extLst>
      <p:ext uri="{BB962C8B-B14F-4D97-AF65-F5344CB8AC3E}">
        <p14:creationId xmlns:p14="http://schemas.microsoft.com/office/powerpoint/2010/main" val="364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Agencies: </a:t>
            </a:r>
            <a:r>
              <a:rPr lang="en-US" dirty="0" err="1"/>
              <a:t>Aveanna</a:t>
            </a:r>
            <a:r>
              <a:rPr lang="en-US" dirty="0"/>
              <a:t>, Sentara, Children’s Therapy Concepts, Helping Hands Therapy Services, Easter Seals of Virginia</a:t>
            </a:r>
          </a:p>
        </p:txBody>
      </p:sp>
      <p:sp>
        <p:nvSpPr>
          <p:cNvPr id="4" name="Slide Number Placeholder 3"/>
          <p:cNvSpPr>
            <a:spLocks noGrp="1"/>
          </p:cNvSpPr>
          <p:nvPr>
            <p:ph type="sldNum" sz="quarter" idx="5"/>
          </p:nvPr>
        </p:nvSpPr>
        <p:spPr/>
        <p:txBody>
          <a:bodyPr/>
          <a:lstStyle/>
          <a:p>
            <a:fld id="{4E08078A-6FDE-4F8F-B926-41F1499C0CC1}" type="slidenum">
              <a:rPr lang="en-US" smtClean="0"/>
              <a:t>9</a:t>
            </a:fld>
            <a:endParaRPr lang="en-US"/>
          </a:p>
        </p:txBody>
      </p:sp>
    </p:spTree>
    <p:extLst>
      <p:ext uri="{BB962C8B-B14F-4D97-AF65-F5344CB8AC3E}">
        <p14:creationId xmlns:p14="http://schemas.microsoft.com/office/powerpoint/2010/main" val="1688751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a:bodyPr>
          <a:lstStyle>
            <a:lvl1pPr>
              <a:defRPr sz="3800">
                <a:solidFill>
                  <a:schemeClr val="tx1">
                    <a:lumMod val="75000"/>
                    <a:lumOff val="25000"/>
                  </a:schemeClr>
                </a:solidFill>
                <a:effectLst/>
              </a:defRPr>
            </a:lvl1pPr>
          </a:lstStyle>
          <a:p>
            <a:r>
              <a:rPr lang="en-US" dirty="0"/>
              <a:t>Click to edit Master title style</a:t>
            </a:r>
          </a:p>
        </p:txBody>
      </p:sp>
      <p:sp>
        <p:nvSpPr>
          <p:cNvPr id="3" name="Subtitle 2"/>
          <p:cNvSpPr>
            <a:spLocks noGrp="1"/>
          </p:cNvSpPr>
          <p:nvPr>
            <p:ph type="subTitle" idx="1"/>
          </p:nvPr>
        </p:nvSpPr>
        <p:spPr>
          <a:xfrm>
            <a:off x="1371600" y="32004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0" y="0"/>
            <a:ext cx="9144000" cy="1143000"/>
          </a:xfrm>
          <a:prstGeom prst="rect">
            <a:avLst/>
          </a:prstGeom>
          <a:solidFill>
            <a:srgbClr val="3A66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BHDS_Logo_CMYK_BLK_062014-Cropped.jpg"/>
          <p:cNvPicPr>
            <a:picLocks noChangeAspect="1"/>
          </p:cNvPicPr>
          <p:nvPr userDrawn="1"/>
        </p:nvPicPr>
        <p:blipFill>
          <a:blip r:embed="rId2" cstate="print"/>
          <a:stretch>
            <a:fillRect/>
          </a:stretch>
        </p:blipFill>
        <p:spPr>
          <a:xfrm>
            <a:off x="228600" y="152400"/>
            <a:ext cx="3962400" cy="850900"/>
          </a:xfrm>
          <a:prstGeom prst="rect">
            <a:avLst/>
          </a:prstGeom>
          <a:ln>
            <a:solidFill>
              <a:schemeClr val="accent1">
                <a:shade val="50000"/>
              </a:schemeClr>
            </a:solidFill>
          </a:ln>
        </p:spPr>
      </p:pic>
      <p:sp>
        <p:nvSpPr>
          <p:cNvPr id="11" name="Rectangle 10"/>
          <p:cNvSpPr/>
          <p:nvPr userDrawn="1"/>
        </p:nvSpPr>
        <p:spPr>
          <a:xfrm>
            <a:off x="0" y="1143000"/>
            <a:ext cx="9144000" cy="76200"/>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0" y="6400800"/>
            <a:ext cx="9144000" cy="400110"/>
          </a:xfrm>
          <a:prstGeom prst="rect">
            <a:avLst/>
          </a:prstGeom>
          <a:noFill/>
        </p:spPr>
        <p:txBody>
          <a:bodyPr wrap="square" rtlCol="0">
            <a:spAutoFit/>
          </a:bodyPr>
          <a:lstStyle/>
          <a:p>
            <a:pPr algn="ctr"/>
            <a:r>
              <a:rPr lang="en-US" sz="2000" b="1" dirty="0">
                <a:solidFill>
                  <a:srgbClr val="3A6695"/>
                </a:solidFill>
                <a:effectLst/>
              </a:rPr>
              <a:t>DBHDS Vision: </a:t>
            </a:r>
            <a:r>
              <a:rPr lang="en-US" sz="2000" b="1" kern="1200" dirty="0">
                <a:solidFill>
                  <a:srgbClr val="3A6695"/>
                </a:solidFill>
                <a:effectLst/>
                <a:latin typeface="+mn-lt"/>
                <a:ea typeface="+mn-ea"/>
                <a:cs typeface="+mn-cs"/>
              </a:rPr>
              <a:t>A life of possibilities for all Virginians</a:t>
            </a:r>
            <a:endParaRPr lang="en-US" sz="2000" b="1" dirty="0">
              <a:solidFill>
                <a:srgbClr val="3A6695"/>
              </a:solidFill>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52400" y="914400"/>
            <a:ext cx="86868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DBHDS_Logo_CMYK_BLK_062014-Cropped.jpg"/>
          <p:cNvPicPr>
            <a:picLocks noChangeAspect="1"/>
          </p:cNvPicPr>
          <p:nvPr userDrawn="1"/>
        </p:nvPicPr>
        <p:blipFill>
          <a:blip r:embed="rId2" cstate="print"/>
          <a:stretch>
            <a:fillRect/>
          </a:stretch>
        </p:blipFill>
        <p:spPr>
          <a:xfrm>
            <a:off x="76200" y="6364224"/>
            <a:ext cx="2057400" cy="441814"/>
          </a:xfrm>
          <a:prstGeom prst="rect">
            <a:avLst/>
          </a:prstGeom>
        </p:spPr>
      </p:pic>
      <p:sp>
        <p:nvSpPr>
          <p:cNvPr id="8" name="Line 14"/>
          <p:cNvSpPr>
            <a:spLocks noChangeShapeType="1"/>
          </p:cNvSpPr>
          <p:nvPr userDrawn="1"/>
        </p:nvSpPr>
        <p:spPr bwMode="auto">
          <a:xfrm>
            <a:off x="0" y="6324600"/>
            <a:ext cx="9144000" cy="0"/>
          </a:xfrm>
          <a:prstGeom prst="line">
            <a:avLst/>
          </a:prstGeom>
          <a:noFill/>
          <a:ln w="12700">
            <a:solidFill>
              <a:schemeClr val="bg2"/>
            </a:solidFill>
            <a:round/>
            <a:headEnd/>
            <a:tailEnd/>
          </a:ln>
          <a:effectLst/>
        </p:spPr>
        <p:txBody>
          <a:bodyPr wrap="none" lIns="45720" rIns="45720" anchor="ctr"/>
          <a:lstStyle/>
          <a:p>
            <a:endParaRPr lang="en-US"/>
          </a:p>
        </p:txBody>
      </p:sp>
      <p:sp>
        <p:nvSpPr>
          <p:cNvPr id="9" name="Line 20"/>
          <p:cNvSpPr>
            <a:spLocks noChangeShapeType="1"/>
          </p:cNvSpPr>
          <p:nvPr userDrawn="1"/>
        </p:nvSpPr>
        <p:spPr bwMode="auto">
          <a:xfrm>
            <a:off x="8382000" y="6324600"/>
            <a:ext cx="0" cy="533400"/>
          </a:xfrm>
          <a:prstGeom prst="line">
            <a:avLst/>
          </a:prstGeom>
          <a:noFill/>
          <a:ln w="12700">
            <a:solidFill>
              <a:schemeClr val="bg2"/>
            </a:solidFill>
            <a:round/>
            <a:headEnd/>
            <a:tailEnd/>
          </a:ln>
          <a:effectLst/>
        </p:spPr>
        <p:txBody>
          <a:bodyPr wrap="none" lIns="45720" rIns="45720" anchor="ctr"/>
          <a:lstStyle/>
          <a:p>
            <a:endParaRPr lang="en-US"/>
          </a:p>
        </p:txBody>
      </p:sp>
      <p:sp>
        <p:nvSpPr>
          <p:cNvPr id="10" name="Rectangle 21"/>
          <p:cNvSpPr>
            <a:spLocks noChangeArrowheads="1"/>
          </p:cNvSpPr>
          <p:nvPr userDrawn="1"/>
        </p:nvSpPr>
        <p:spPr bwMode="auto">
          <a:xfrm>
            <a:off x="8382000" y="6434773"/>
            <a:ext cx="681037" cy="261610"/>
          </a:xfrm>
          <a:prstGeom prst="rect">
            <a:avLst/>
          </a:prstGeom>
          <a:noFill/>
          <a:ln w="12700">
            <a:noFill/>
            <a:miter lim="800000"/>
            <a:headEnd/>
            <a:tailEnd/>
          </a:ln>
          <a:effectLst/>
        </p:spPr>
        <p:txBody>
          <a:bodyPr wrap="square" anchor="ctr">
            <a:spAutoFit/>
          </a:bodyPr>
          <a:lstStyle/>
          <a:p>
            <a:pPr algn="l" eaLnBrk="0" hangingPunct="0">
              <a:spcBef>
                <a:spcPct val="0"/>
              </a:spcBef>
              <a:buClr>
                <a:srgbClr val="F4001D"/>
              </a:buClr>
              <a:buSzPct val="85000"/>
              <a:buFont typeface="Wingdings" pitchFamily="2" charset="2"/>
              <a:buNone/>
              <a:tabLst>
                <a:tab pos="1314450" algn="l"/>
              </a:tabLst>
            </a:pPr>
            <a:r>
              <a:rPr lang="en-US" sz="1100" dirty="0">
                <a:solidFill>
                  <a:srgbClr val="969696"/>
                </a:solidFill>
                <a:ea typeface="Arial Unicode MS" pitchFamily="34" charset="-128"/>
                <a:cs typeface="Arial Unicode MS" pitchFamily="34" charset="-128"/>
              </a:rPr>
              <a:t>Slide </a:t>
            </a:r>
            <a:fld id="{DB6C938E-0321-4CDF-9DE4-D1C1AAD9B854}" type="slidenum">
              <a:rPr lang="en-US" sz="1100">
                <a:solidFill>
                  <a:srgbClr val="969696"/>
                </a:solidFill>
                <a:ea typeface="Arial Unicode MS" pitchFamily="34" charset="-128"/>
                <a:cs typeface="Arial Unicode MS" pitchFamily="34" charset="-128"/>
              </a:rPr>
              <a:pPr algn="l" eaLnBrk="0" hangingPunct="0">
                <a:spcBef>
                  <a:spcPct val="0"/>
                </a:spcBef>
                <a:buClr>
                  <a:srgbClr val="F4001D"/>
                </a:buClr>
                <a:buSzPct val="85000"/>
                <a:buFont typeface="Wingdings" pitchFamily="2" charset="2"/>
                <a:buNone/>
                <a:tabLst>
                  <a:tab pos="1314450" algn="l"/>
                </a:tabLst>
              </a:pPr>
              <a:t>‹#›</a:t>
            </a:fld>
            <a:endParaRPr lang="en-US" sz="1100" dirty="0">
              <a:solidFill>
                <a:srgbClr val="969696"/>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9/12/2023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9/12/2023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9/12/2023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9/12/2023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9/12/2023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9/12/2023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762000"/>
          </a:xfrm>
          <a:prstGeom prst="rect">
            <a:avLst/>
          </a:prstGeom>
          <a:solidFill>
            <a:srgbClr val="3A6695"/>
          </a:solidFill>
          <a:ln>
            <a:solidFill>
              <a:srgbClr val="3A66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0" y="0"/>
            <a:ext cx="9144000" cy="76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52400" y="990600"/>
            <a:ext cx="8686800" cy="5334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762000"/>
            <a:ext cx="9144000" cy="45719"/>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creativecommons.org/licenses/by/3.0/" TargetMode="External"/><Relationship Id="rId4" Type="http://schemas.openxmlformats.org/officeDocument/2006/relationships/hyperlink" Target="https://owl.excelsior.edu/writing-process/prewriting-strategies/prewriting-strategies-asking-defining-question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06575"/>
            <a:ext cx="9144000" cy="1470025"/>
          </a:xfrm>
        </p:spPr>
        <p:txBody>
          <a:bodyPr/>
          <a:lstStyle/>
          <a:p>
            <a:r>
              <a:rPr lang="en-US" dirty="0"/>
              <a:t>TRAC-IT Update</a:t>
            </a:r>
          </a:p>
        </p:txBody>
      </p:sp>
      <p:sp>
        <p:nvSpPr>
          <p:cNvPr id="3" name="Subtitle 2"/>
          <p:cNvSpPr>
            <a:spLocks noGrp="1"/>
          </p:cNvSpPr>
          <p:nvPr>
            <p:ph type="subTitle" idx="1"/>
          </p:nvPr>
        </p:nvSpPr>
        <p:spPr>
          <a:xfrm>
            <a:off x="0" y="3124200"/>
            <a:ext cx="9144000" cy="1752600"/>
          </a:xfrm>
        </p:spPr>
        <p:txBody>
          <a:bodyPr>
            <a:normAutofit fontScale="92500"/>
          </a:bodyPr>
          <a:lstStyle/>
          <a:p>
            <a:r>
              <a:rPr lang="en-US" dirty="0"/>
              <a:t>To the Virginia Association of Community Services Boards (VACSB)</a:t>
            </a:r>
          </a:p>
          <a:p>
            <a:r>
              <a:rPr lang="en-US" dirty="0"/>
              <a:t>Kyla Patterson</a:t>
            </a:r>
          </a:p>
          <a:p>
            <a:r>
              <a:rPr lang="en-US" dirty="0"/>
              <a:t>September 11,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476EF-22F1-3642-AC91-57A10999378D}"/>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356D1D5A-690A-C773-8408-9D26B82894B3}"/>
              </a:ext>
            </a:extLst>
          </p:cNvPr>
          <p:cNvSpPr>
            <a:spLocks noGrp="1"/>
          </p:cNvSpPr>
          <p:nvPr>
            <p:ph idx="1"/>
          </p:nvPr>
        </p:nvSpPr>
        <p:spPr/>
        <p:txBody>
          <a:bodyPr/>
          <a:lstStyle/>
          <a:p>
            <a:r>
              <a:rPr lang="en-US" dirty="0"/>
              <a:t>Discrepancies between some Data Dictionary and schema field names</a:t>
            </a:r>
          </a:p>
          <a:p>
            <a:r>
              <a:rPr lang="en-US" dirty="0"/>
              <a:t>Changes to data dictionary</a:t>
            </a:r>
          </a:p>
          <a:p>
            <a:r>
              <a:rPr lang="en-US" dirty="0"/>
              <a:t>Understanding data dictionary</a:t>
            </a:r>
          </a:p>
          <a:p>
            <a:r>
              <a:rPr lang="en-US" dirty="0"/>
              <a:t>Number of required fields</a:t>
            </a:r>
          </a:p>
          <a:p>
            <a:r>
              <a:rPr lang="en-US" dirty="0"/>
              <a:t>Waiting for local EHR vendor</a:t>
            </a:r>
          </a:p>
          <a:p>
            <a:r>
              <a:rPr lang="en-US" dirty="0"/>
              <a:t>Local delay</a:t>
            </a:r>
          </a:p>
        </p:txBody>
      </p:sp>
    </p:spTree>
    <p:extLst>
      <p:ext uri="{BB962C8B-B14F-4D97-AF65-F5344CB8AC3E}">
        <p14:creationId xmlns:p14="http://schemas.microsoft.com/office/powerpoint/2010/main" val="766195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33209DD7-3208-1912-CE04-5CFFA1E6EBD9}"/>
              </a:ext>
            </a:extLst>
          </p:cNvPr>
          <p:cNvSpPr>
            <a:spLocks noGrp="1"/>
          </p:cNvSpPr>
          <p:nvPr>
            <p:ph type="title"/>
          </p:nvPr>
        </p:nvSpPr>
        <p:spPr>
          <a:xfrm>
            <a:off x="1028697" y="348865"/>
            <a:ext cx="7533018" cy="877729"/>
          </a:xfrm>
        </p:spPr>
        <p:txBody>
          <a:bodyPr anchor="ctr">
            <a:normAutofit/>
          </a:bodyPr>
          <a:lstStyle/>
          <a:p>
            <a:r>
              <a:rPr lang="en-US" dirty="0">
                <a:solidFill>
                  <a:srgbClr val="FFFFFF"/>
                </a:solidFill>
              </a:rPr>
              <a:t>Also Happening …</a:t>
            </a:r>
          </a:p>
        </p:txBody>
      </p:sp>
      <p:graphicFrame>
        <p:nvGraphicFramePr>
          <p:cNvPr id="7" name="Content Placeholder 4">
            <a:extLst>
              <a:ext uri="{FF2B5EF4-FFF2-40B4-BE49-F238E27FC236}">
                <a16:creationId xmlns:a16="http://schemas.microsoft.com/office/drawing/2014/main" id="{832DB718-E202-8E5D-FEEE-304EB44D083A}"/>
              </a:ext>
            </a:extLst>
          </p:cNvPr>
          <p:cNvGraphicFramePr>
            <a:graphicFrameLocks noGrp="1"/>
          </p:cNvGraphicFramePr>
          <p:nvPr>
            <p:ph idx="1"/>
            <p:extLst>
              <p:ext uri="{D42A27DB-BD31-4B8C-83A1-F6EECF244321}">
                <p14:modId xmlns:p14="http://schemas.microsoft.com/office/powerpoint/2010/main" val="8076423"/>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4538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6250F-E1CB-DD91-A5DD-7855AAC023D7}"/>
              </a:ext>
            </a:extLst>
          </p:cNvPr>
          <p:cNvSpPr>
            <a:spLocks noGrp="1"/>
          </p:cNvSpPr>
          <p:nvPr>
            <p:ph type="title"/>
          </p:nvPr>
        </p:nvSpPr>
        <p:spPr/>
        <p:txBody>
          <a:bodyPr/>
          <a:lstStyle/>
          <a:p>
            <a:r>
              <a:rPr lang="en-US" dirty="0"/>
              <a:t>Questions</a:t>
            </a:r>
          </a:p>
        </p:txBody>
      </p:sp>
      <p:pic>
        <p:nvPicPr>
          <p:cNvPr id="5" name="Content Placeholder 4" descr="A picture containing chart&#10;&#10;Description automatically generated">
            <a:extLst>
              <a:ext uri="{FF2B5EF4-FFF2-40B4-BE49-F238E27FC236}">
                <a16:creationId xmlns:a16="http://schemas.microsoft.com/office/drawing/2014/main" id="{22954D52-00AA-E6CD-A162-FCC37A519E25}"/>
              </a:ext>
            </a:extLst>
          </p:cNvPr>
          <p:cNvPicPr>
            <a:picLocks noGrp="1" noChangeAspect="1"/>
          </p:cNvPicPr>
          <p:nvPr>
            <p:ph idx="1"/>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569720" y="1630680"/>
            <a:ext cx="5852160" cy="3901440"/>
          </a:xfrm>
        </p:spPr>
      </p:pic>
      <p:sp>
        <p:nvSpPr>
          <p:cNvPr id="6" name="TextBox 5">
            <a:extLst>
              <a:ext uri="{FF2B5EF4-FFF2-40B4-BE49-F238E27FC236}">
                <a16:creationId xmlns:a16="http://schemas.microsoft.com/office/drawing/2014/main" id="{B3444810-BB61-DDE0-FEED-657DEC1BD5EE}"/>
              </a:ext>
            </a:extLst>
          </p:cNvPr>
          <p:cNvSpPr txBox="1"/>
          <p:nvPr/>
        </p:nvSpPr>
        <p:spPr>
          <a:xfrm>
            <a:off x="1569720" y="5532120"/>
            <a:ext cx="5852160" cy="230832"/>
          </a:xfrm>
          <a:prstGeom prst="rect">
            <a:avLst/>
          </a:prstGeom>
          <a:noFill/>
        </p:spPr>
        <p:txBody>
          <a:bodyPr wrap="square" rtlCol="0">
            <a:spAutoFit/>
          </a:bodyPr>
          <a:lstStyle/>
          <a:p>
            <a:r>
              <a:rPr lang="en-US" sz="900">
                <a:hlinkClick r:id="rId4" tooltip="https://owl.excelsior.edu/writing-process/prewriting-strategies/prewriting-strategies-asking-defining-questions/"/>
              </a:rPr>
              <a:t>This Photo</a:t>
            </a:r>
            <a:r>
              <a:rPr lang="en-US" sz="900"/>
              <a:t> by Unknown Author is licensed under </a:t>
            </a:r>
            <a:r>
              <a:rPr lang="en-US" sz="900">
                <a:hlinkClick r:id="rId5" tooltip="https://creativecommons.org/licenses/by/3.0/"/>
              </a:rPr>
              <a:t>CC BY</a:t>
            </a:r>
            <a:endParaRPr lang="en-US" sz="900"/>
          </a:p>
        </p:txBody>
      </p:sp>
    </p:spTree>
    <p:extLst>
      <p:ext uri="{BB962C8B-B14F-4D97-AF65-F5344CB8AC3E}">
        <p14:creationId xmlns:p14="http://schemas.microsoft.com/office/powerpoint/2010/main" val="730038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38C4D-6F9C-7B0A-E51E-5E7FCD8F8F81}"/>
              </a:ext>
            </a:extLst>
          </p:cNvPr>
          <p:cNvSpPr>
            <a:spLocks noGrp="1"/>
          </p:cNvSpPr>
          <p:nvPr>
            <p:ph type="title"/>
          </p:nvPr>
        </p:nvSpPr>
        <p:spPr/>
        <p:txBody>
          <a:bodyPr/>
          <a:lstStyle/>
          <a:p>
            <a:r>
              <a:rPr lang="en-US" dirty="0"/>
              <a:t>Timeline Reminders</a:t>
            </a:r>
          </a:p>
        </p:txBody>
      </p:sp>
      <p:graphicFrame>
        <p:nvGraphicFramePr>
          <p:cNvPr id="4" name="Table 4">
            <a:extLst>
              <a:ext uri="{FF2B5EF4-FFF2-40B4-BE49-F238E27FC236}">
                <a16:creationId xmlns:a16="http://schemas.microsoft.com/office/drawing/2014/main" id="{C21AB1DF-9362-90ED-4FA6-FD2FACB5CF87}"/>
              </a:ext>
            </a:extLst>
          </p:cNvPr>
          <p:cNvGraphicFramePr>
            <a:graphicFrameLocks noGrp="1"/>
          </p:cNvGraphicFramePr>
          <p:nvPr>
            <p:ph idx="1"/>
            <p:extLst>
              <p:ext uri="{D42A27DB-BD31-4B8C-83A1-F6EECF244321}">
                <p14:modId xmlns:p14="http://schemas.microsoft.com/office/powerpoint/2010/main" val="1325790304"/>
              </p:ext>
            </p:extLst>
          </p:nvPr>
        </p:nvGraphicFramePr>
        <p:xfrm>
          <a:off x="228600" y="1828800"/>
          <a:ext cx="8686800" cy="377952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460690989"/>
                    </a:ext>
                  </a:extLst>
                </a:gridCol>
                <a:gridCol w="4343400">
                  <a:extLst>
                    <a:ext uri="{9D8B030D-6E8A-4147-A177-3AD203B41FA5}">
                      <a16:colId xmlns:a16="http://schemas.microsoft.com/office/drawing/2014/main" val="2259893344"/>
                    </a:ext>
                  </a:extLst>
                </a:gridCol>
              </a:tblGrid>
              <a:tr h="370840">
                <a:tc>
                  <a:txBody>
                    <a:bodyPr/>
                    <a:lstStyle/>
                    <a:p>
                      <a:pPr algn="ctr"/>
                      <a:r>
                        <a:rPr lang="en-US" dirty="0"/>
                        <a:t>Date</a:t>
                      </a:r>
                    </a:p>
                  </a:txBody>
                  <a:tcPr/>
                </a:tc>
                <a:tc>
                  <a:txBody>
                    <a:bodyPr/>
                    <a:lstStyle/>
                    <a:p>
                      <a:pPr algn="ctr"/>
                      <a:r>
                        <a:rPr lang="en-US" dirty="0"/>
                        <a:t>Milestone</a:t>
                      </a:r>
                    </a:p>
                  </a:txBody>
                  <a:tcPr/>
                </a:tc>
                <a:extLst>
                  <a:ext uri="{0D108BD9-81ED-4DB2-BD59-A6C34878D82A}">
                    <a16:rowId xmlns:a16="http://schemas.microsoft.com/office/drawing/2014/main" val="962209668"/>
                  </a:ext>
                </a:extLst>
              </a:tr>
              <a:tr h="370840">
                <a:tc>
                  <a:txBody>
                    <a:bodyPr/>
                    <a:lstStyle/>
                    <a:p>
                      <a:pPr algn="ctr"/>
                      <a:r>
                        <a:rPr lang="en-US" dirty="0"/>
                        <a:t>2/2022</a:t>
                      </a:r>
                    </a:p>
                  </a:txBody>
                  <a:tcPr/>
                </a:tc>
                <a:tc>
                  <a:txBody>
                    <a:bodyPr/>
                    <a:lstStyle/>
                    <a:p>
                      <a:r>
                        <a:rPr lang="en-US" dirty="0"/>
                        <a:t>Full set of required fields announced</a:t>
                      </a:r>
                    </a:p>
                  </a:txBody>
                  <a:tcPr/>
                </a:tc>
                <a:extLst>
                  <a:ext uri="{0D108BD9-81ED-4DB2-BD59-A6C34878D82A}">
                    <a16:rowId xmlns:a16="http://schemas.microsoft.com/office/drawing/2014/main" val="1472926368"/>
                  </a:ext>
                </a:extLst>
              </a:tr>
              <a:tr h="370840">
                <a:tc>
                  <a:txBody>
                    <a:bodyPr/>
                    <a:lstStyle/>
                    <a:p>
                      <a:pPr algn="ctr"/>
                      <a:r>
                        <a:rPr lang="en-US" dirty="0"/>
                        <a:t>5/2022</a:t>
                      </a:r>
                    </a:p>
                  </a:txBody>
                  <a:tcPr/>
                </a:tc>
                <a:tc>
                  <a:txBody>
                    <a:bodyPr/>
                    <a:lstStyle/>
                    <a:p>
                      <a:r>
                        <a:rPr lang="en-US" dirty="0"/>
                        <a:t>Original full implementation date</a:t>
                      </a:r>
                    </a:p>
                  </a:txBody>
                  <a:tcPr/>
                </a:tc>
                <a:extLst>
                  <a:ext uri="{0D108BD9-81ED-4DB2-BD59-A6C34878D82A}">
                    <a16:rowId xmlns:a16="http://schemas.microsoft.com/office/drawing/2014/main" val="126090873"/>
                  </a:ext>
                </a:extLst>
              </a:tr>
              <a:tr h="370840">
                <a:tc>
                  <a:txBody>
                    <a:bodyPr/>
                    <a:lstStyle/>
                    <a:p>
                      <a:pPr algn="ctr"/>
                      <a:r>
                        <a:rPr lang="en-US" dirty="0"/>
                        <a:t>6/2022</a:t>
                      </a:r>
                    </a:p>
                  </a:txBody>
                  <a:tcPr/>
                </a:tc>
                <a:tc>
                  <a:txBody>
                    <a:bodyPr/>
                    <a:lstStyle/>
                    <a:p>
                      <a:r>
                        <a:rPr lang="en-US" dirty="0"/>
                        <a:t>Actual Phase I implementation </a:t>
                      </a:r>
                    </a:p>
                  </a:txBody>
                  <a:tcPr/>
                </a:tc>
                <a:extLst>
                  <a:ext uri="{0D108BD9-81ED-4DB2-BD59-A6C34878D82A}">
                    <a16:rowId xmlns:a16="http://schemas.microsoft.com/office/drawing/2014/main" val="1892313859"/>
                  </a:ext>
                </a:extLst>
              </a:tr>
              <a:tr h="370840">
                <a:tc>
                  <a:txBody>
                    <a:bodyPr/>
                    <a:lstStyle/>
                    <a:p>
                      <a:pPr algn="ctr"/>
                      <a:r>
                        <a:rPr lang="en-US" dirty="0"/>
                        <a:t>11/2022</a:t>
                      </a:r>
                    </a:p>
                  </a:txBody>
                  <a:tcPr/>
                </a:tc>
                <a:tc>
                  <a:txBody>
                    <a:bodyPr/>
                    <a:lstStyle/>
                    <a:p>
                      <a:r>
                        <a:rPr lang="en-US" dirty="0"/>
                        <a:t>Planned Phase II implementation (full)</a:t>
                      </a:r>
                    </a:p>
                  </a:txBody>
                  <a:tcPr/>
                </a:tc>
                <a:extLst>
                  <a:ext uri="{0D108BD9-81ED-4DB2-BD59-A6C34878D82A}">
                    <a16:rowId xmlns:a16="http://schemas.microsoft.com/office/drawing/2014/main" val="1125601787"/>
                  </a:ext>
                </a:extLst>
              </a:tr>
              <a:tr h="370840">
                <a:tc>
                  <a:txBody>
                    <a:bodyPr/>
                    <a:lstStyle/>
                    <a:p>
                      <a:pPr algn="ctr"/>
                      <a:r>
                        <a:rPr lang="en-US" dirty="0"/>
                        <a:t>2/2023</a:t>
                      </a:r>
                    </a:p>
                  </a:txBody>
                  <a:tcPr/>
                </a:tc>
                <a:tc>
                  <a:txBody>
                    <a:bodyPr/>
                    <a:lstStyle/>
                    <a:p>
                      <a:r>
                        <a:rPr lang="en-US" dirty="0"/>
                        <a:t>New Phase II implementation date of 12/11/23 announced</a:t>
                      </a:r>
                    </a:p>
                  </a:txBody>
                  <a:tcPr/>
                </a:tc>
                <a:extLst>
                  <a:ext uri="{0D108BD9-81ED-4DB2-BD59-A6C34878D82A}">
                    <a16:rowId xmlns:a16="http://schemas.microsoft.com/office/drawing/2014/main" val="608174285"/>
                  </a:ext>
                </a:extLst>
              </a:tr>
              <a:tr h="370840">
                <a:tc>
                  <a:txBody>
                    <a:bodyPr/>
                    <a:lstStyle/>
                    <a:p>
                      <a:pPr algn="ctr"/>
                      <a:r>
                        <a:rPr lang="en-US" dirty="0"/>
                        <a:t>6/2023</a:t>
                      </a:r>
                    </a:p>
                  </a:txBody>
                  <a:tcPr/>
                </a:tc>
                <a:tc>
                  <a:txBody>
                    <a:bodyPr/>
                    <a:lstStyle/>
                    <a:p>
                      <a:r>
                        <a:rPr lang="en-US" dirty="0"/>
                        <a:t>Development and User Acceptance Testing (UAT) completed for full set of required fields</a:t>
                      </a:r>
                    </a:p>
                  </a:txBody>
                  <a:tcPr/>
                </a:tc>
                <a:extLst>
                  <a:ext uri="{0D108BD9-81ED-4DB2-BD59-A6C34878D82A}">
                    <a16:rowId xmlns:a16="http://schemas.microsoft.com/office/drawing/2014/main" val="1534742153"/>
                  </a:ext>
                </a:extLst>
              </a:tr>
              <a:tr h="370840">
                <a:tc>
                  <a:txBody>
                    <a:bodyPr/>
                    <a:lstStyle/>
                    <a:p>
                      <a:pPr algn="ctr"/>
                      <a:r>
                        <a:rPr lang="en-US" dirty="0"/>
                        <a:t>12/11/2023</a:t>
                      </a:r>
                    </a:p>
                  </a:txBody>
                  <a:tcPr/>
                </a:tc>
                <a:tc>
                  <a:txBody>
                    <a:bodyPr/>
                    <a:lstStyle/>
                    <a:p>
                      <a:r>
                        <a:rPr lang="en-US" dirty="0"/>
                        <a:t>Full implementation</a:t>
                      </a:r>
                    </a:p>
                  </a:txBody>
                  <a:tcPr/>
                </a:tc>
                <a:extLst>
                  <a:ext uri="{0D108BD9-81ED-4DB2-BD59-A6C34878D82A}">
                    <a16:rowId xmlns:a16="http://schemas.microsoft.com/office/drawing/2014/main" val="2003918043"/>
                  </a:ext>
                </a:extLst>
              </a:tr>
            </a:tbl>
          </a:graphicData>
        </a:graphic>
      </p:graphicFrame>
    </p:spTree>
    <p:extLst>
      <p:ext uri="{BB962C8B-B14F-4D97-AF65-F5344CB8AC3E}">
        <p14:creationId xmlns:p14="http://schemas.microsoft.com/office/powerpoint/2010/main" val="1293204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10;&#10;Description automatically generated with low confidence">
            <a:extLst>
              <a:ext uri="{FF2B5EF4-FFF2-40B4-BE49-F238E27FC236}">
                <a16:creationId xmlns:a16="http://schemas.microsoft.com/office/drawing/2014/main" id="{6814BD60-B22D-61CE-5D96-285EA0EC22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386" y="1552610"/>
            <a:ext cx="3583036" cy="358303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4" name="TextBox 3">
            <a:extLst>
              <a:ext uri="{FF2B5EF4-FFF2-40B4-BE49-F238E27FC236}">
                <a16:creationId xmlns:a16="http://schemas.microsoft.com/office/drawing/2014/main" id="{664DAEC4-B729-8207-2E3B-CD2DB9FCC5BA}"/>
              </a:ext>
            </a:extLst>
          </p:cNvPr>
          <p:cNvSpPr txBox="1"/>
          <p:nvPr/>
        </p:nvSpPr>
        <p:spPr>
          <a:xfrm>
            <a:off x="4421221" y="1984443"/>
            <a:ext cx="4094129" cy="4192520"/>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dirty="0"/>
              <a:t>Fiscal Updates/Billing Extracts</a:t>
            </a:r>
          </a:p>
          <a:p>
            <a:pPr marL="285750" indent="-228600">
              <a:lnSpc>
                <a:spcPct val="90000"/>
              </a:lnSpc>
              <a:spcAft>
                <a:spcPts val="600"/>
              </a:spcAft>
              <a:buFont typeface="Arial" panose="020B0604020202020204" pitchFamily="34" charset="0"/>
              <a:buChar char="•"/>
            </a:pPr>
            <a:r>
              <a:rPr lang="en-US" dirty="0"/>
              <a:t>EHR File Testing and Certification</a:t>
            </a:r>
          </a:p>
          <a:p>
            <a:pPr marL="285750" indent="-228600">
              <a:lnSpc>
                <a:spcPct val="90000"/>
              </a:lnSpc>
              <a:spcAft>
                <a:spcPts val="600"/>
              </a:spcAft>
              <a:buFont typeface="Arial" panose="020B0604020202020204" pitchFamily="34" charset="0"/>
              <a:buChar char="•"/>
            </a:pPr>
            <a:r>
              <a:rPr lang="en-US" dirty="0"/>
              <a:t>Enhancements</a:t>
            </a:r>
          </a:p>
          <a:p>
            <a:pPr marL="285750" indent="-228600">
              <a:lnSpc>
                <a:spcPct val="90000"/>
              </a:lnSpc>
              <a:spcAft>
                <a:spcPts val="600"/>
              </a:spcAft>
              <a:buFont typeface="Arial" panose="020B0604020202020204" pitchFamily="34" charset="0"/>
              <a:buChar char="•"/>
            </a:pPr>
            <a:r>
              <a:rPr lang="en-US" dirty="0"/>
              <a:t>Preparation for December 11, 2023</a:t>
            </a:r>
          </a:p>
        </p:txBody>
      </p:sp>
    </p:spTree>
    <p:extLst>
      <p:ext uri="{BB962C8B-B14F-4D97-AF65-F5344CB8AC3E}">
        <p14:creationId xmlns:p14="http://schemas.microsoft.com/office/powerpoint/2010/main" val="275641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4624A097-D54D-8AC3-A717-42F0C7B65BBD}"/>
              </a:ext>
            </a:extLst>
          </p:cNvPr>
          <p:cNvSpPr/>
          <p:nvPr/>
        </p:nvSpPr>
        <p:spPr>
          <a:xfrm>
            <a:off x="1143000" y="1638300"/>
            <a:ext cx="3505200" cy="3581400"/>
          </a:xfrm>
          <a:prstGeom prst="ellipse">
            <a:avLst/>
          </a:prstGeom>
          <a:solidFill>
            <a:schemeClr val="bg1"/>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C39A29F4-CDB6-881D-CB59-25AB296FA001}"/>
              </a:ext>
            </a:extLst>
          </p:cNvPr>
          <p:cNvSpPr txBox="1"/>
          <p:nvPr/>
        </p:nvSpPr>
        <p:spPr>
          <a:xfrm>
            <a:off x="1638300" y="2477729"/>
            <a:ext cx="2514600" cy="1631216"/>
          </a:xfrm>
          <a:prstGeom prst="rect">
            <a:avLst/>
          </a:prstGeom>
          <a:noFill/>
        </p:spPr>
        <p:txBody>
          <a:bodyPr wrap="square" rtlCol="0">
            <a:spAutoFit/>
          </a:bodyPr>
          <a:lstStyle/>
          <a:p>
            <a:pPr algn="ctr"/>
            <a:r>
              <a:rPr lang="en-US" sz="10000" dirty="0">
                <a:latin typeface="Broadway" panose="04040905080B02020502" pitchFamily="82" charset="0"/>
              </a:rPr>
              <a:t>28</a:t>
            </a:r>
          </a:p>
        </p:txBody>
      </p:sp>
      <p:sp>
        <p:nvSpPr>
          <p:cNvPr id="7" name="TextBox 6">
            <a:extLst>
              <a:ext uri="{FF2B5EF4-FFF2-40B4-BE49-F238E27FC236}">
                <a16:creationId xmlns:a16="http://schemas.microsoft.com/office/drawing/2014/main" id="{CB0A8543-C82A-C38D-3F0F-97381C7BDA1B}"/>
              </a:ext>
            </a:extLst>
          </p:cNvPr>
          <p:cNvSpPr txBox="1"/>
          <p:nvPr/>
        </p:nvSpPr>
        <p:spPr>
          <a:xfrm>
            <a:off x="4800600" y="4114800"/>
            <a:ext cx="3657600" cy="1384995"/>
          </a:xfrm>
          <a:prstGeom prst="rect">
            <a:avLst/>
          </a:prstGeom>
          <a:noFill/>
        </p:spPr>
        <p:txBody>
          <a:bodyPr wrap="square" rtlCol="0">
            <a:spAutoFit/>
          </a:bodyPr>
          <a:lstStyle/>
          <a:p>
            <a:r>
              <a:rPr lang="en-US" sz="2800" dirty="0"/>
              <a:t>Local Lead Agencies Planning Direct Data Entry in TRAC-IT</a:t>
            </a:r>
          </a:p>
        </p:txBody>
      </p:sp>
    </p:spTree>
    <p:extLst>
      <p:ext uri="{BB962C8B-B14F-4D97-AF65-F5344CB8AC3E}">
        <p14:creationId xmlns:p14="http://schemas.microsoft.com/office/powerpoint/2010/main" val="1078000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EHR Upload</a:t>
            </a:r>
          </a:p>
        </p:txBody>
      </p:sp>
      <p:sp>
        <p:nvSpPr>
          <p:cNvPr id="4" name="Oval 3">
            <a:extLst>
              <a:ext uri="{FF2B5EF4-FFF2-40B4-BE49-F238E27FC236}">
                <a16:creationId xmlns:a16="http://schemas.microsoft.com/office/drawing/2014/main" id="{5D360709-881C-72E4-5E2C-DDE60795D516}"/>
              </a:ext>
            </a:extLst>
          </p:cNvPr>
          <p:cNvSpPr/>
          <p:nvPr/>
        </p:nvSpPr>
        <p:spPr>
          <a:xfrm>
            <a:off x="381000" y="990600"/>
            <a:ext cx="1828800" cy="1752600"/>
          </a:xfrm>
          <a:prstGeom prst="ellipse">
            <a:avLst/>
          </a:prstGeom>
          <a:solidFill>
            <a:srgbClr val="13673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D842834E-76E2-56B7-5794-161366B59E33}"/>
              </a:ext>
            </a:extLst>
          </p:cNvPr>
          <p:cNvSpPr/>
          <p:nvPr/>
        </p:nvSpPr>
        <p:spPr>
          <a:xfrm>
            <a:off x="395748" y="2842752"/>
            <a:ext cx="1828800" cy="1752600"/>
          </a:xfrm>
          <a:prstGeom prst="ellipse">
            <a:avLst/>
          </a:prstGeom>
          <a:solidFill>
            <a:srgbClr val="13673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0D58A59-E1A4-4737-8084-294ED7D9A580}"/>
              </a:ext>
            </a:extLst>
          </p:cNvPr>
          <p:cNvSpPr/>
          <p:nvPr/>
        </p:nvSpPr>
        <p:spPr>
          <a:xfrm>
            <a:off x="395748" y="4694904"/>
            <a:ext cx="1828800" cy="1752600"/>
          </a:xfrm>
          <a:prstGeom prst="ellipse">
            <a:avLst/>
          </a:prstGeom>
          <a:solidFill>
            <a:srgbClr val="13673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65FD323-5AE8-EFDC-30F8-A5F7D179CD01}"/>
              </a:ext>
            </a:extLst>
          </p:cNvPr>
          <p:cNvSpPr txBox="1"/>
          <p:nvPr/>
        </p:nvSpPr>
        <p:spPr>
          <a:xfrm>
            <a:off x="700548" y="1082070"/>
            <a:ext cx="1219200" cy="1569660"/>
          </a:xfrm>
          <a:prstGeom prst="rect">
            <a:avLst/>
          </a:prstGeom>
          <a:noFill/>
        </p:spPr>
        <p:txBody>
          <a:bodyPr wrap="square" rtlCol="0">
            <a:spAutoFit/>
          </a:bodyPr>
          <a:lstStyle/>
          <a:p>
            <a:pPr algn="ctr"/>
            <a:r>
              <a:rPr lang="en-US" sz="9600" dirty="0">
                <a:solidFill>
                  <a:schemeClr val="bg1"/>
                </a:solidFill>
              </a:rPr>
              <a:t>8</a:t>
            </a:r>
          </a:p>
        </p:txBody>
      </p:sp>
      <p:sp>
        <p:nvSpPr>
          <p:cNvPr id="8" name="TextBox 7">
            <a:extLst>
              <a:ext uri="{FF2B5EF4-FFF2-40B4-BE49-F238E27FC236}">
                <a16:creationId xmlns:a16="http://schemas.microsoft.com/office/drawing/2014/main" id="{4B4DA5CF-D00D-2445-4C96-FAD5C4DD0811}"/>
              </a:ext>
            </a:extLst>
          </p:cNvPr>
          <p:cNvSpPr txBox="1"/>
          <p:nvPr/>
        </p:nvSpPr>
        <p:spPr>
          <a:xfrm>
            <a:off x="685800" y="2909640"/>
            <a:ext cx="1219200" cy="1569660"/>
          </a:xfrm>
          <a:prstGeom prst="rect">
            <a:avLst/>
          </a:prstGeom>
          <a:noFill/>
        </p:spPr>
        <p:txBody>
          <a:bodyPr wrap="square" rtlCol="0">
            <a:spAutoFit/>
          </a:bodyPr>
          <a:lstStyle/>
          <a:p>
            <a:pPr algn="ctr"/>
            <a:r>
              <a:rPr lang="en-US" sz="9600" dirty="0">
                <a:solidFill>
                  <a:schemeClr val="bg1"/>
                </a:solidFill>
              </a:rPr>
              <a:t>3</a:t>
            </a:r>
          </a:p>
        </p:txBody>
      </p:sp>
      <p:sp>
        <p:nvSpPr>
          <p:cNvPr id="12" name="TextBox 11">
            <a:extLst>
              <a:ext uri="{FF2B5EF4-FFF2-40B4-BE49-F238E27FC236}">
                <a16:creationId xmlns:a16="http://schemas.microsoft.com/office/drawing/2014/main" id="{5344408F-D166-AF09-2178-39E0B4A4B303}"/>
              </a:ext>
            </a:extLst>
          </p:cNvPr>
          <p:cNvSpPr txBox="1"/>
          <p:nvPr/>
        </p:nvSpPr>
        <p:spPr>
          <a:xfrm>
            <a:off x="683623" y="4732482"/>
            <a:ext cx="1219200" cy="1569660"/>
          </a:xfrm>
          <a:prstGeom prst="rect">
            <a:avLst/>
          </a:prstGeom>
          <a:noFill/>
        </p:spPr>
        <p:txBody>
          <a:bodyPr wrap="square" rtlCol="0">
            <a:spAutoFit/>
          </a:bodyPr>
          <a:lstStyle/>
          <a:p>
            <a:pPr algn="ctr"/>
            <a:r>
              <a:rPr lang="en-US" sz="9600" dirty="0">
                <a:solidFill>
                  <a:schemeClr val="bg1"/>
                </a:solidFill>
              </a:rPr>
              <a:t>5</a:t>
            </a:r>
          </a:p>
        </p:txBody>
      </p:sp>
      <p:sp>
        <p:nvSpPr>
          <p:cNvPr id="13" name="TextBox 12">
            <a:extLst>
              <a:ext uri="{FF2B5EF4-FFF2-40B4-BE49-F238E27FC236}">
                <a16:creationId xmlns:a16="http://schemas.microsoft.com/office/drawing/2014/main" id="{01911A4A-661E-9456-F289-4B7EA5CF3AAF}"/>
              </a:ext>
            </a:extLst>
          </p:cNvPr>
          <p:cNvSpPr txBox="1"/>
          <p:nvPr/>
        </p:nvSpPr>
        <p:spPr>
          <a:xfrm>
            <a:off x="2971800" y="1574512"/>
            <a:ext cx="4572000" cy="584775"/>
          </a:xfrm>
          <a:prstGeom prst="rect">
            <a:avLst/>
          </a:prstGeom>
          <a:noFill/>
        </p:spPr>
        <p:txBody>
          <a:bodyPr wrap="square" rtlCol="0">
            <a:spAutoFit/>
          </a:bodyPr>
          <a:lstStyle/>
          <a:p>
            <a:r>
              <a:rPr lang="en-US" sz="3200" dirty="0"/>
              <a:t>CSB Local Lead Agencies</a:t>
            </a:r>
          </a:p>
        </p:txBody>
      </p:sp>
      <p:sp>
        <p:nvSpPr>
          <p:cNvPr id="14" name="TextBox 13">
            <a:extLst>
              <a:ext uri="{FF2B5EF4-FFF2-40B4-BE49-F238E27FC236}">
                <a16:creationId xmlns:a16="http://schemas.microsoft.com/office/drawing/2014/main" id="{D4ABBDD6-6D3D-CC99-87F9-A80ECAADC1FD}"/>
              </a:ext>
            </a:extLst>
          </p:cNvPr>
          <p:cNvSpPr txBox="1"/>
          <p:nvPr/>
        </p:nvSpPr>
        <p:spPr>
          <a:xfrm>
            <a:off x="2971800" y="3402083"/>
            <a:ext cx="5257800" cy="584775"/>
          </a:xfrm>
          <a:prstGeom prst="rect">
            <a:avLst/>
          </a:prstGeom>
          <a:noFill/>
        </p:spPr>
        <p:txBody>
          <a:bodyPr wrap="square" rtlCol="0">
            <a:spAutoFit/>
          </a:bodyPr>
          <a:lstStyle/>
          <a:p>
            <a:r>
              <a:rPr lang="en-US" sz="3200" dirty="0"/>
              <a:t>Non-CSB Local Lead Agencies</a:t>
            </a:r>
          </a:p>
        </p:txBody>
      </p:sp>
      <p:sp>
        <p:nvSpPr>
          <p:cNvPr id="15" name="TextBox 14">
            <a:extLst>
              <a:ext uri="{FF2B5EF4-FFF2-40B4-BE49-F238E27FC236}">
                <a16:creationId xmlns:a16="http://schemas.microsoft.com/office/drawing/2014/main" id="{A504EC98-38D5-7A43-1F14-8DEF0E6DC7CB}"/>
              </a:ext>
            </a:extLst>
          </p:cNvPr>
          <p:cNvSpPr txBox="1"/>
          <p:nvPr/>
        </p:nvSpPr>
        <p:spPr>
          <a:xfrm>
            <a:off x="2976716" y="5283488"/>
            <a:ext cx="4572000" cy="584775"/>
          </a:xfrm>
          <a:prstGeom prst="rect">
            <a:avLst/>
          </a:prstGeom>
          <a:noFill/>
        </p:spPr>
        <p:txBody>
          <a:bodyPr wrap="square" rtlCol="0">
            <a:spAutoFit/>
          </a:bodyPr>
          <a:lstStyle/>
          <a:p>
            <a:r>
              <a:rPr lang="en-US" sz="3200" dirty="0"/>
              <a:t>Private Contract Agencies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8678-5679-88DC-BD92-D748284CD38F}"/>
              </a:ext>
            </a:extLst>
          </p:cNvPr>
          <p:cNvSpPr>
            <a:spLocks noGrp="1"/>
          </p:cNvSpPr>
          <p:nvPr>
            <p:ph type="title"/>
          </p:nvPr>
        </p:nvSpPr>
        <p:spPr/>
        <p:txBody>
          <a:bodyPr/>
          <a:lstStyle/>
          <a:p>
            <a:r>
              <a:rPr lang="en-US" dirty="0"/>
              <a:t>Support and Input</a:t>
            </a:r>
          </a:p>
        </p:txBody>
      </p:sp>
      <p:graphicFrame>
        <p:nvGraphicFramePr>
          <p:cNvPr id="4" name="Diagram 3">
            <a:extLst>
              <a:ext uri="{FF2B5EF4-FFF2-40B4-BE49-F238E27FC236}">
                <a16:creationId xmlns:a16="http://schemas.microsoft.com/office/drawing/2014/main" id="{C9C1145C-8ABD-2D52-C432-75BFC71DAE90}"/>
              </a:ext>
            </a:extLst>
          </p:cNvPr>
          <p:cNvGraphicFramePr/>
          <p:nvPr>
            <p:extLst>
              <p:ext uri="{D42A27DB-BD31-4B8C-83A1-F6EECF244321}">
                <p14:modId xmlns:p14="http://schemas.microsoft.com/office/powerpoint/2010/main" val="106769562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6610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78E6D-5D39-E166-C987-5294B8756D44}"/>
              </a:ext>
            </a:extLst>
          </p:cNvPr>
          <p:cNvSpPr>
            <a:spLocks noGrp="1"/>
          </p:cNvSpPr>
          <p:nvPr>
            <p:ph type="title"/>
          </p:nvPr>
        </p:nvSpPr>
        <p:spPr/>
        <p:txBody>
          <a:bodyPr/>
          <a:lstStyle/>
          <a:p>
            <a:r>
              <a:rPr lang="en-US" dirty="0"/>
              <a:t>Status* of CSB EHR Testing</a:t>
            </a:r>
          </a:p>
        </p:txBody>
      </p:sp>
      <p:graphicFrame>
        <p:nvGraphicFramePr>
          <p:cNvPr id="4" name="Table 4">
            <a:extLst>
              <a:ext uri="{FF2B5EF4-FFF2-40B4-BE49-F238E27FC236}">
                <a16:creationId xmlns:a16="http://schemas.microsoft.com/office/drawing/2014/main" id="{6A61EFDF-00F4-9C47-B16E-51B7261AA6C0}"/>
              </a:ext>
            </a:extLst>
          </p:cNvPr>
          <p:cNvGraphicFramePr>
            <a:graphicFrameLocks noGrp="1"/>
          </p:cNvGraphicFramePr>
          <p:nvPr>
            <p:ph idx="1"/>
            <p:extLst>
              <p:ext uri="{D42A27DB-BD31-4B8C-83A1-F6EECF244321}">
                <p14:modId xmlns:p14="http://schemas.microsoft.com/office/powerpoint/2010/main" val="660223742"/>
              </p:ext>
            </p:extLst>
          </p:nvPr>
        </p:nvGraphicFramePr>
        <p:xfrm>
          <a:off x="228600" y="2057400"/>
          <a:ext cx="8686800" cy="249428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800418848"/>
                    </a:ext>
                  </a:extLst>
                </a:gridCol>
                <a:gridCol w="2895600">
                  <a:extLst>
                    <a:ext uri="{9D8B030D-6E8A-4147-A177-3AD203B41FA5}">
                      <a16:colId xmlns:a16="http://schemas.microsoft.com/office/drawing/2014/main" val="778613574"/>
                    </a:ext>
                  </a:extLst>
                </a:gridCol>
                <a:gridCol w="2895600">
                  <a:extLst>
                    <a:ext uri="{9D8B030D-6E8A-4147-A177-3AD203B41FA5}">
                      <a16:colId xmlns:a16="http://schemas.microsoft.com/office/drawing/2014/main" val="2243739272"/>
                    </a:ext>
                  </a:extLst>
                </a:gridCol>
              </a:tblGrid>
              <a:tr h="370840">
                <a:tc>
                  <a:txBody>
                    <a:bodyPr/>
                    <a:lstStyle/>
                    <a:p>
                      <a:pPr algn="ctr"/>
                      <a:r>
                        <a:rPr lang="en-US" dirty="0"/>
                        <a:t># of CSBs</a:t>
                      </a:r>
                    </a:p>
                  </a:txBody>
                  <a:tcPr/>
                </a:tc>
                <a:tc>
                  <a:txBody>
                    <a:bodyPr/>
                    <a:lstStyle/>
                    <a:p>
                      <a:pPr algn="ctr"/>
                      <a:r>
                        <a:rPr lang="en-US" dirty="0"/>
                        <a:t>Vendor</a:t>
                      </a:r>
                    </a:p>
                  </a:txBody>
                  <a:tcPr/>
                </a:tc>
                <a:tc>
                  <a:txBody>
                    <a:bodyPr/>
                    <a:lstStyle/>
                    <a:p>
                      <a:pPr algn="ctr"/>
                      <a:r>
                        <a:rPr lang="en-US" dirty="0"/>
                        <a:t>Test Date</a:t>
                      </a:r>
                    </a:p>
                  </a:txBody>
                  <a:tcPr/>
                </a:tc>
                <a:extLst>
                  <a:ext uri="{0D108BD9-81ED-4DB2-BD59-A6C34878D82A}">
                    <a16:rowId xmlns:a16="http://schemas.microsoft.com/office/drawing/2014/main" val="2433767311"/>
                  </a:ext>
                </a:extLst>
              </a:tr>
              <a:tr h="370840">
                <a:tc>
                  <a:txBody>
                    <a:bodyPr/>
                    <a:lstStyle/>
                    <a:p>
                      <a:pPr algn="ctr"/>
                      <a:r>
                        <a:rPr lang="en-US" dirty="0"/>
                        <a:t>4</a:t>
                      </a:r>
                    </a:p>
                  </a:txBody>
                  <a:tcPr/>
                </a:tc>
                <a:tc>
                  <a:txBody>
                    <a:bodyPr/>
                    <a:lstStyle/>
                    <a:p>
                      <a:r>
                        <a:rPr lang="en-US" dirty="0"/>
                        <a:t>Credible</a:t>
                      </a:r>
                    </a:p>
                  </a:txBody>
                  <a:tcPr/>
                </a:tc>
                <a:tc>
                  <a:txBody>
                    <a:bodyPr/>
                    <a:lstStyle/>
                    <a:p>
                      <a:r>
                        <a:rPr lang="en-US" dirty="0"/>
                        <a:t>TBD – expecting update from Credible by mid-September</a:t>
                      </a:r>
                    </a:p>
                  </a:txBody>
                  <a:tcPr/>
                </a:tc>
                <a:extLst>
                  <a:ext uri="{0D108BD9-81ED-4DB2-BD59-A6C34878D82A}">
                    <a16:rowId xmlns:a16="http://schemas.microsoft.com/office/drawing/2014/main" val="287990225"/>
                  </a:ext>
                </a:extLst>
              </a:tr>
              <a:tr h="370840">
                <a:tc>
                  <a:txBody>
                    <a:bodyPr/>
                    <a:lstStyle/>
                    <a:p>
                      <a:pPr algn="ctr"/>
                      <a:r>
                        <a:rPr lang="en-US" dirty="0"/>
                        <a:t>1</a:t>
                      </a:r>
                    </a:p>
                  </a:txBody>
                  <a:tcPr/>
                </a:tc>
                <a:tc>
                  <a:txBody>
                    <a:bodyPr/>
                    <a:lstStyle/>
                    <a:p>
                      <a:r>
                        <a:rPr lang="en-US" dirty="0" err="1"/>
                        <a:t>Welligent</a:t>
                      </a:r>
                      <a:endParaRPr lang="en-US" dirty="0"/>
                    </a:p>
                  </a:txBody>
                  <a:tcPr/>
                </a:tc>
                <a:tc>
                  <a:txBody>
                    <a:bodyPr/>
                    <a:lstStyle/>
                    <a:p>
                      <a:r>
                        <a:rPr lang="en-US" dirty="0"/>
                        <a:t>Late September</a:t>
                      </a:r>
                    </a:p>
                  </a:txBody>
                  <a:tcPr/>
                </a:tc>
                <a:extLst>
                  <a:ext uri="{0D108BD9-81ED-4DB2-BD59-A6C34878D82A}">
                    <a16:rowId xmlns:a16="http://schemas.microsoft.com/office/drawing/2014/main" val="4294755402"/>
                  </a:ext>
                </a:extLst>
              </a:tr>
              <a:tr h="370840">
                <a:tc>
                  <a:txBody>
                    <a:bodyPr/>
                    <a:lstStyle/>
                    <a:p>
                      <a:pPr algn="ctr"/>
                      <a:r>
                        <a:rPr lang="en-US" dirty="0"/>
                        <a:t>1</a:t>
                      </a:r>
                    </a:p>
                  </a:txBody>
                  <a:tcPr/>
                </a:tc>
                <a:tc>
                  <a:txBody>
                    <a:bodyPr/>
                    <a:lstStyle/>
                    <a:p>
                      <a:r>
                        <a:rPr lang="en-US" dirty="0"/>
                        <a:t>Netsmart</a:t>
                      </a:r>
                    </a:p>
                  </a:txBody>
                  <a:tcPr/>
                </a:tc>
                <a:tc>
                  <a:txBody>
                    <a:bodyPr/>
                    <a:lstStyle/>
                    <a:p>
                      <a:r>
                        <a:rPr lang="en-US" dirty="0"/>
                        <a:t>By 9/30</a:t>
                      </a:r>
                    </a:p>
                  </a:txBody>
                  <a:tcPr/>
                </a:tc>
                <a:extLst>
                  <a:ext uri="{0D108BD9-81ED-4DB2-BD59-A6C34878D82A}">
                    <a16:rowId xmlns:a16="http://schemas.microsoft.com/office/drawing/2014/main" val="2241051560"/>
                  </a:ext>
                </a:extLst>
              </a:tr>
              <a:tr h="370840">
                <a:tc>
                  <a:txBody>
                    <a:bodyPr/>
                    <a:lstStyle/>
                    <a:p>
                      <a:pPr algn="ctr"/>
                      <a:r>
                        <a:rPr lang="en-US" dirty="0"/>
                        <a:t>1</a:t>
                      </a:r>
                    </a:p>
                  </a:txBody>
                  <a:tcPr/>
                </a:tc>
                <a:tc>
                  <a:txBody>
                    <a:bodyPr/>
                    <a:lstStyle/>
                    <a:p>
                      <a:r>
                        <a:rPr lang="en-US" dirty="0"/>
                        <a:t>Profiler</a:t>
                      </a:r>
                    </a:p>
                  </a:txBody>
                  <a:tcPr/>
                </a:tc>
                <a:tc>
                  <a:txBody>
                    <a:bodyPr/>
                    <a:lstStyle/>
                    <a:p>
                      <a:r>
                        <a:rPr lang="en-US" dirty="0"/>
                        <a:t>TBD</a:t>
                      </a:r>
                    </a:p>
                  </a:txBody>
                  <a:tcPr/>
                </a:tc>
                <a:extLst>
                  <a:ext uri="{0D108BD9-81ED-4DB2-BD59-A6C34878D82A}">
                    <a16:rowId xmlns:a16="http://schemas.microsoft.com/office/drawing/2014/main" val="4255192013"/>
                  </a:ext>
                </a:extLst>
              </a:tr>
              <a:tr h="370840">
                <a:tc>
                  <a:txBody>
                    <a:bodyPr/>
                    <a:lstStyle/>
                    <a:p>
                      <a:pPr algn="ctr"/>
                      <a:r>
                        <a:rPr lang="en-US" dirty="0"/>
                        <a:t>1</a:t>
                      </a:r>
                    </a:p>
                  </a:txBody>
                  <a:tcPr/>
                </a:tc>
                <a:tc>
                  <a:txBody>
                    <a:bodyPr/>
                    <a:lstStyle/>
                    <a:p>
                      <a:r>
                        <a:rPr lang="en-US" dirty="0"/>
                        <a:t>Pinnacle</a:t>
                      </a:r>
                    </a:p>
                  </a:txBody>
                  <a:tcPr/>
                </a:tc>
                <a:tc>
                  <a:txBody>
                    <a:bodyPr/>
                    <a:lstStyle/>
                    <a:p>
                      <a:r>
                        <a:rPr lang="en-US" dirty="0"/>
                        <a:t>9/15</a:t>
                      </a:r>
                    </a:p>
                  </a:txBody>
                  <a:tcPr/>
                </a:tc>
                <a:extLst>
                  <a:ext uri="{0D108BD9-81ED-4DB2-BD59-A6C34878D82A}">
                    <a16:rowId xmlns:a16="http://schemas.microsoft.com/office/drawing/2014/main" val="3649497739"/>
                  </a:ext>
                </a:extLst>
              </a:tr>
            </a:tbl>
          </a:graphicData>
        </a:graphic>
      </p:graphicFrame>
      <p:sp>
        <p:nvSpPr>
          <p:cNvPr id="5" name="TextBox 4">
            <a:extLst>
              <a:ext uri="{FF2B5EF4-FFF2-40B4-BE49-F238E27FC236}">
                <a16:creationId xmlns:a16="http://schemas.microsoft.com/office/drawing/2014/main" id="{5C9E7B90-7EA4-C7F9-16C4-B1738F680F39}"/>
              </a:ext>
            </a:extLst>
          </p:cNvPr>
          <p:cNvSpPr txBox="1"/>
          <p:nvPr/>
        </p:nvSpPr>
        <p:spPr>
          <a:xfrm>
            <a:off x="5638800" y="5943600"/>
            <a:ext cx="3200400" cy="369332"/>
          </a:xfrm>
          <a:prstGeom prst="rect">
            <a:avLst/>
          </a:prstGeom>
          <a:noFill/>
        </p:spPr>
        <p:txBody>
          <a:bodyPr wrap="square" rtlCol="0">
            <a:spAutoFit/>
          </a:bodyPr>
          <a:lstStyle/>
          <a:p>
            <a:r>
              <a:rPr lang="en-US" dirty="0"/>
              <a:t>*As of September 1</a:t>
            </a:r>
          </a:p>
        </p:txBody>
      </p:sp>
    </p:spTree>
    <p:extLst>
      <p:ext uri="{BB962C8B-B14F-4D97-AF65-F5344CB8AC3E}">
        <p14:creationId xmlns:p14="http://schemas.microsoft.com/office/powerpoint/2010/main" val="3499885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A71EF-40BC-3B43-F27F-BDC741D56041}"/>
              </a:ext>
            </a:extLst>
          </p:cNvPr>
          <p:cNvSpPr>
            <a:spLocks noGrp="1"/>
          </p:cNvSpPr>
          <p:nvPr>
            <p:ph type="title"/>
          </p:nvPr>
        </p:nvSpPr>
        <p:spPr/>
        <p:txBody>
          <a:bodyPr/>
          <a:lstStyle/>
          <a:p>
            <a:r>
              <a:rPr lang="en-US" dirty="0"/>
              <a:t>Status of Non-CSB Local Lead Agency Testing</a:t>
            </a:r>
          </a:p>
        </p:txBody>
      </p:sp>
      <p:graphicFrame>
        <p:nvGraphicFramePr>
          <p:cNvPr id="7" name="Table 7">
            <a:extLst>
              <a:ext uri="{FF2B5EF4-FFF2-40B4-BE49-F238E27FC236}">
                <a16:creationId xmlns:a16="http://schemas.microsoft.com/office/drawing/2014/main" id="{9D3EE653-4D42-5271-2382-38A47ABEF6F3}"/>
              </a:ext>
            </a:extLst>
          </p:cNvPr>
          <p:cNvGraphicFramePr>
            <a:graphicFrameLocks noGrp="1"/>
          </p:cNvGraphicFramePr>
          <p:nvPr>
            <p:ph idx="1"/>
            <p:extLst>
              <p:ext uri="{D42A27DB-BD31-4B8C-83A1-F6EECF244321}">
                <p14:modId xmlns:p14="http://schemas.microsoft.com/office/powerpoint/2010/main" val="2111601681"/>
              </p:ext>
            </p:extLst>
          </p:nvPr>
        </p:nvGraphicFramePr>
        <p:xfrm>
          <a:off x="228600" y="1828800"/>
          <a:ext cx="8686800" cy="257048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3224515276"/>
                    </a:ext>
                  </a:extLst>
                </a:gridCol>
                <a:gridCol w="4343400">
                  <a:extLst>
                    <a:ext uri="{9D8B030D-6E8A-4147-A177-3AD203B41FA5}">
                      <a16:colId xmlns:a16="http://schemas.microsoft.com/office/drawing/2014/main" val="2380564076"/>
                    </a:ext>
                  </a:extLst>
                </a:gridCol>
              </a:tblGrid>
              <a:tr h="370840">
                <a:tc>
                  <a:txBody>
                    <a:bodyPr/>
                    <a:lstStyle/>
                    <a:p>
                      <a:pPr algn="ctr"/>
                      <a:r>
                        <a:rPr lang="en-US" dirty="0"/>
                        <a:t># of Agencies</a:t>
                      </a:r>
                    </a:p>
                  </a:txBody>
                  <a:tcPr/>
                </a:tc>
                <a:tc>
                  <a:txBody>
                    <a:bodyPr/>
                    <a:lstStyle/>
                    <a:p>
                      <a:pPr algn="ctr"/>
                      <a:r>
                        <a:rPr lang="en-US" dirty="0"/>
                        <a:t>Status</a:t>
                      </a:r>
                    </a:p>
                  </a:txBody>
                  <a:tcPr/>
                </a:tc>
                <a:extLst>
                  <a:ext uri="{0D108BD9-81ED-4DB2-BD59-A6C34878D82A}">
                    <a16:rowId xmlns:a16="http://schemas.microsoft.com/office/drawing/2014/main" val="1943720059"/>
                  </a:ext>
                </a:extLst>
              </a:tr>
              <a:tr h="370840">
                <a:tc>
                  <a:txBody>
                    <a:bodyPr/>
                    <a:lstStyle/>
                    <a:p>
                      <a:pPr algn="ctr"/>
                      <a:r>
                        <a:rPr lang="en-US" dirty="0"/>
                        <a:t>1</a:t>
                      </a:r>
                    </a:p>
                  </a:txBody>
                  <a:tcPr/>
                </a:tc>
                <a:tc>
                  <a:txBody>
                    <a:bodyPr/>
                    <a:lstStyle/>
                    <a:p>
                      <a:r>
                        <a:rPr lang="en-US" dirty="0"/>
                        <a:t>Working with a contractor to map data elements. Estimated test date – early September</a:t>
                      </a:r>
                    </a:p>
                  </a:txBody>
                  <a:tcPr/>
                </a:tc>
                <a:extLst>
                  <a:ext uri="{0D108BD9-81ED-4DB2-BD59-A6C34878D82A}">
                    <a16:rowId xmlns:a16="http://schemas.microsoft.com/office/drawing/2014/main" val="1903741297"/>
                  </a:ext>
                </a:extLst>
              </a:tr>
              <a:tr h="370840">
                <a:tc>
                  <a:txBody>
                    <a:bodyPr/>
                    <a:lstStyle/>
                    <a:p>
                      <a:pPr algn="ctr"/>
                      <a:r>
                        <a:rPr lang="en-US" dirty="0"/>
                        <a:t>2</a:t>
                      </a:r>
                    </a:p>
                  </a:txBody>
                  <a:tcPr/>
                </a:tc>
                <a:tc>
                  <a:txBody>
                    <a:bodyPr/>
                    <a:lstStyle/>
                    <a:p>
                      <a:r>
                        <a:rPr lang="en-US" dirty="0"/>
                        <a:t>Working together and with one CSB with </a:t>
                      </a:r>
                      <a:r>
                        <a:rPr lang="en-US" dirty="0" err="1"/>
                        <a:t>Welligent</a:t>
                      </a:r>
                      <a:r>
                        <a:rPr lang="en-US" dirty="0"/>
                        <a:t>. Estimated test date – late September</a:t>
                      </a:r>
                    </a:p>
                  </a:txBody>
                  <a:tcPr/>
                </a:tc>
                <a:extLst>
                  <a:ext uri="{0D108BD9-81ED-4DB2-BD59-A6C34878D82A}">
                    <a16:rowId xmlns:a16="http://schemas.microsoft.com/office/drawing/2014/main" val="2190237232"/>
                  </a:ext>
                </a:extLst>
              </a:tr>
              <a:tr h="370840">
                <a:tc>
                  <a:txBody>
                    <a:bodyPr/>
                    <a:lstStyle/>
                    <a:p>
                      <a:pPr algn="ctr"/>
                      <a:endParaRPr lang="en-US" dirty="0"/>
                    </a:p>
                  </a:txBody>
                  <a:tcPr/>
                </a:tc>
                <a:tc>
                  <a:txBody>
                    <a:bodyPr/>
                    <a:lstStyle/>
                    <a:p>
                      <a:endParaRPr lang="en-US" dirty="0"/>
                    </a:p>
                  </a:txBody>
                  <a:tcPr/>
                </a:tc>
                <a:extLst>
                  <a:ext uri="{0D108BD9-81ED-4DB2-BD59-A6C34878D82A}">
                    <a16:rowId xmlns:a16="http://schemas.microsoft.com/office/drawing/2014/main" val="2026236801"/>
                  </a:ext>
                </a:extLst>
              </a:tr>
            </a:tbl>
          </a:graphicData>
        </a:graphic>
      </p:graphicFrame>
    </p:spTree>
    <p:extLst>
      <p:ext uri="{BB962C8B-B14F-4D97-AF65-F5344CB8AC3E}">
        <p14:creationId xmlns:p14="http://schemas.microsoft.com/office/powerpoint/2010/main" val="378123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D8179-B962-C809-AE38-3CA446E3607C}"/>
              </a:ext>
            </a:extLst>
          </p:cNvPr>
          <p:cNvSpPr>
            <a:spLocks noGrp="1"/>
          </p:cNvSpPr>
          <p:nvPr>
            <p:ph type="title"/>
          </p:nvPr>
        </p:nvSpPr>
        <p:spPr/>
        <p:txBody>
          <a:bodyPr/>
          <a:lstStyle/>
          <a:p>
            <a:r>
              <a:rPr lang="en-US" dirty="0"/>
              <a:t>Status of Private Agency Testing</a:t>
            </a:r>
          </a:p>
        </p:txBody>
      </p:sp>
      <p:graphicFrame>
        <p:nvGraphicFramePr>
          <p:cNvPr id="6" name="Table 6">
            <a:extLst>
              <a:ext uri="{FF2B5EF4-FFF2-40B4-BE49-F238E27FC236}">
                <a16:creationId xmlns:a16="http://schemas.microsoft.com/office/drawing/2014/main" id="{73F253F9-34C2-FD0B-4111-9C2D61817F46}"/>
              </a:ext>
            </a:extLst>
          </p:cNvPr>
          <p:cNvGraphicFramePr>
            <a:graphicFrameLocks noGrp="1"/>
          </p:cNvGraphicFramePr>
          <p:nvPr>
            <p:ph idx="1"/>
            <p:extLst>
              <p:ext uri="{D42A27DB-BD31-4B8C-83A1-F6EECF244321}">
                <p14:modId xmlns:p14="http://schemas.microsoft.com/office/powerpoint/2010/main" val="2036987622"/>
              </p:ext>
            </p:extLst>
          </p:nvPr>
        </p:nvGraphicFramePr>
        <p:xfrm>
          <a:off x="228600" y="2133600"/>
          <a:ext cx="8686800" cy="111252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1930588949"/>
                    </a:ext>
                  </a:extLst>
                </a:gridCol>
                <a:gridCol w="4343400">
                  <a:extLst>
                    <a:ext uri="{9D8B030D-6E8A-4147-A177-3AD203B41FA5}">
                      <a16:colId xmlns:a16="http://schemas.microsoft.com/office/drawing/2014/main" val="2952615378"/>
                    </a:ext>
                  </a:extLst>
                </a:gridCol>
              </a:tblGrid>
              <a:tr h="370840">
                <a:tc>
                  <a:txBody>
                    <a:bodyPr/>
                    <a:lstStyle/>
                    <a:p>
                      <a:pPr algn="ctr"/>
                      <a:r>
                        <a:rPr lang="en-US" dirty="0"/>
                        <a:t># of Agencies</a:t>
                      </a:r>
                    </a:p>
                  </a:txBody>
                  <a:tcPr/>
                </a:tc>
                <a:tc>
                  <a:txBody>
                    <a:bodyPr/>
                    <a:lstStyle/>
                    <a:p>
                      <a:pPr algn="ctr"/>
                      <a:r>
                        <a:rPr lang="en-US" dirty="0"/>
                        <a:t>Status</a:t>
                      </a:r>
                    </a:p>
                  </a:txBody>
                  <a:tcPr/>
                </a:tc>
                <a:extLst>
                  <a:ext uri="{0D108BD9-81ED-4DB2-BD59-A6C34878D82A}">
                    <a16:rowId xmlns:a16="http://schemas.microsoft.com/office/drawing/2014/main" val="1712118188"/>
                  </a:ext>
                </a:extLst>
              </a:tr>
              <a:tr h="370840">
                <a:tc>
                  <a:txBody>
                    <a:bodyPr/>
                    <a:lstStyle/>
                    <a:p>
                      <a:pPr algn="ctr"/>
                      <a:r>
                        <a:rPr lang="en-US" dirty="0"/>
                        <a:t>2</a:t>
                      </a:r>
                    </a:p>
                  </a:txBody>
                  <a:tcPr/>
                </a:tc>
                <a:tc>
                  <a:txBody>
                    <a:bodyPr/>
                    <a:lstStyle/>
                    <a:p>
                      <a:pPr algn="l"/>
                      <a:r>
                        <a:rPr lang="en-US" dirty="0"/>
                        <a:t>Started testing in August</a:t>
                      </a:r>
                    </a:p>
                  </a:txBody>
                  <a:tcPr/>
                </a:tc>
                <a:extLst>
                  <a:ext uri="{0D108BD9-81ED-4DB2-BD59-A6C34878D82A}">
                    <a16:rowId xmlns:a16="http://schemas.microsoft.com/office/drawing/2014/main" val="1591452620"/>
                  </a:ext>
                </a:extLst>
              </a:tr>
              <a:tr h="370840">
                <a:tc>
                  <a:txBody>
                    <a:bodyPr/>
                    <a:lstStyle/>
                    <a:p>
                      <a:pPr algn="ctr"/>
                      <a:r>
                        <a:rPr lang="en-US" dirty="0"/>
                        <a:t>3</a:t>
                      </a:r>
                    </a:p>
                  </a:txBody>
                  <a:tcPr/>
                </a:tc>
                <a:tc>
                  <a:txBody>
                    <a:bodyPr/>
                    <a:lstStyle/>
                    <a:p>
                      <a:pPr algn="l"/>
                      <a:r>
                        <a:rPr lang="en-US" dirty="0"/>
                        <a:t>Estimated test dates between 9/20 - TBD</a:t>
                      </a:r>
                    </a:p>
                  </a:txBody>
                  <a:tcPr/>
                </a:tc>
                <a:extLst>
                  <a:ext uri="{0D108BD9-81ED-4DB2-BD59-A6C34878D82A}">
                    <a16:rowId xmlns:a16="http://schemas.microsoft.com/office/drawing/2014/main" val="2262604282"/>
                  </a:ext>
                </a:extLst>
              </a:tr>
            </a:tbl>
          </a:graphicData>
        </a:graphic>
      </p:graphicFrame>
    </p:spTree>
    <p:extLst>
      <p:ext uri="{BB962C8B-B14F-4D97-AF65-F5344CB8AC3E}">
        <p14:creationId xmlns:p14="http://schemas.microsoft.com/office/powerpoint/2010/main" val="3012082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TotalTime>
  <Words>873</Words>
  <Application>Microsoft Office PowerPoint</Application>
  <PresentationFormat>On-screen Show (4:3)</PresentationFormat>
  <Paragraphs>130</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Broadway</vt:lpstr>
      <vt:lpstr>Calibri</vt:lpstr>
      <vt:lpstr>Wingdings</vt:lpstr>
      <vt:lpstr>Office Theme</vt:lpstr>
      <vt:lpstr>TRAC-IT Update</vt:lpstr>
      <vt:lpstr>Timeline Reminders</vt:lpstr>
      <vt:lpstr>PowerPoint Presentation</vt:lpstr>
      <vt:lpstr>PowerPoint Presentation</vt:lpstr>
      <vt:lpstr>EHR Upload</vt:lpstr>
      <vt:lpstr>Support and Input</vt:lpstr>
      <vt:lpstr>Status* of CSB EHR Testing</vt:lpstr>
      <vt:lpstr>Status of Non-CSB Local Lead Agency Testing</vt:lpstr>
      <vt:lpstr>Status of Private Agency Testing</vt:lpstr>
      <vt:lpstr>Challenges</vt:lpstr>
      <vt:lpstr>Also Happening …</vt:lpstr>
      <vt:lpstr>Questions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wtg77908</dc:creator>
  <cp:lastModifiedBy>Patterson, Kyla (DBHDS)</cp:lastModifiedBy>
  <cp:revision>32</cp:revision>
  <cp:lastPrinted>2023-09-11T14:32:02Z</cp:lastPrinted>
  <dcterms:created xsi:type="dcterms:W3CDTF">2014-08-23T13:13:25Z</dcterms:created>
  <dcterms:modified xsi:type="dcterms:W3CDTF">2023-09-12T12:09:37Z</dcterms:modified>
</cp:coreProperties>
</file>