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658" r:id="rId3"/>
    <p:sldId id="817" r:id="rId4"/>
    <p:sldId id="818" r:id="rId5"/>
    <p:sldId id="819" r:id="rId6"/>
    <p:sldId id="824" r:id="rId7"/>
    <p:sldId id="823" r:id="rId8"/>
    <p:sldId id="825" r:id="rId9"/>
    <p:sldId id="826" r:id="rId10"/>
    <p:sldId id="827" r:id="rId11"/>
    <p:sldId id="828" r:id="rId12"/>
    <p:sldId id="830" r:id="rId13"/>
    <p:sldId id="831" r:id="rId14"/>
    <p:sldId id="832" r:id="rId15"/>
    <p:sldId id="853" r:id="rId16"/>
    <p:sldId id="858" r:id="rId17"/>
    <p:sldId id="833" r:id="rId18"/>
    <p:sldId id="854" r:id="rId19"/>
    <p:sldId id="855" r:id="rId20"/>
    <p:sldId id="856" r:id="rId21"/>
    <p:sldId id="857" r:id="rId22"/>
    <p:sldId id="820" r:id="rId23"/>
    <p:sldId id="835" r:id="rId24"/>
    <p:sldId id="834" r:id="rId25"/>
    <p:sldId id="836" r:id="rId26"/>
    <p:sldId id="821" r:id="rId27"/>
    <p:sldId id="838" r:id="rId28"/>
    <p:sldId id="837" r:id="rId29"/>
    <p:sldId id="839" r:id="rId30"/>
    <p:sldId id="822" r:id="rId31"/>
    <p:sldId id="840" r:id="rId32"/>
    <p:sldId id="852" r:id="rId33"/>
    <p:sldId id="436" r:id="rId34"/>
  </p:sldIdLst>
  <p:sldSz cx="9144000" cy="6858000" type="screen4x3"/>
  <p:notesSz cx="7010400" cy="9296400"/>
  <p:defaultTextStyle>
    <a:defPPr>
      <a:defRPr lang="en-US"/>
    </a:defPPr>
    <a:lvl1pPr algn="ctr" rtl="0" fontAlgn="base">
      <a:spcBef>
        <a:spcPct val="0"/>
      </a:spcBef>
      <a:spcAft>
        <a:spcPct val="0"/>
      </a:spcAft>
      <a:defRPr sz="4000" kern="1200">
        <a:solidFill>
          <a:schemeClr val="tx1"/>
        </a:solidFill>
        <a:latin typeface="Arial" charset="0"/>
        <a:ea typeface="+mn-ea"/>
        <a:cs typeface="+mn-cs"/>
      </a:defRPr>
    </a:lvl1pPr>
    <a:lvl2pPr marL="457200" algn="ctr" rtl="0" fontAlgn="base">
      <a:spcBef>
        <a:spcPct val="0"/>
      </a:spcBef>
      <a:spcAft>
        <a:spcPct val="0"/>
      </a:spcAft>
      <a:defRPr sz="4000" kern="1200">
        <a:solidFill>
          <a:schemeClr val="tx1"/>
        </a:solidFill>
        <a:latin typeface="Arial" charset="0"/>
        <a:ea typeface="+mn-ea"/>
        <a:cs typeface="+mn-cs"/>
      </a:defRPr>
    </a:lvl2pPr>
    <a:lvl3pPr marL="914400" algn="ctr" rtl="0" fontAlgn="base">
      <a:spcBef>
        <a:spcPct val="0"/>
      </a:spcBef>
      <a:spcAft>
        <a:spcPct val="0"/>
      </a:spcAft>
      <a:defRPr sz="4000" kern="1200">
        <a:solidFill>
          <a:schemeClr val="tx1"/>
        </a:solidFill>
        <a:latin typeface="Arial" charset="0"/>
        <a:ea typeface="+mn-ea"/>
        <a:cs typeface="+mn-cs"/>
      </a:defRPr>
    </a:lvl3pPr>
    <a:lvl4pPr marL="1371600" algn="ctr" rtl="0" fontAlgn="base">
      <a:spcBef>
        <a:spcPct val="0"/>
      </a:spcBef>
      <a:spcAft>
        <a:spcPct val="0"/>
      </a:spcAft>
      <a:defRPr sz="4000" kern="1200">
        <a:solidFill>
          <a:schemeClr val="tx1"/>
        </a:solidFill>
        <a:latin typeface="Arial" charset="0"/>
        <a:ea typeface="+mn-ea"/>
        <a:cs typeface="+mn-cs"/>
      </a:defRPr>
    </a:lvl4pPr>
    <a:lvl5pPr marL="1828800" algn="ctr" rtl="0" fontAlgn="base">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50F"/>
    <a:srgbClr val="2D21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1" autoAdjust="0"/>
    <p:restoredTop sz="90829" autoAdjust="0"/>
  </p:normalViewPr>
  <p:slideViewPr>
    <p:cSldViewPr>
      <p:cViewPr varScale="1">
        <p:scale>
          <a:sx n="72" d="100"/>
          <a:sy n="72" d="100"/>
        </p:scale>
        <p:origin x="131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97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a:lvl1pPr>
          </a:lstStyle>
          <a:p>
            <a:pPr>
              <a:defRPr/>
            </a:pPr>
            <a:endParaRPr lang="en-US"/>
          </a:p>
        </p:txBody>
      </p:sp>
      <p:sp>
        <p:nvSpPr>
          <p:cNvPr id="45977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459780" name="Rectangle 4"/>
          <p:cNvSpPr>
            <a:spLocks noGrp="1" noChangeArrowheads="1"/>
          </p:cNvSpPr>
          <p:nvPr>
            <p:ph type="ftr" sz="quarter" idx="2"/>
          </p:nvPr>
        </p:nvSpPr>
        <p:spPr bwMode="auto">
          <a:xfrm>
            <a:off x="0" y="8829966"/>
            <a:ext cx="303784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a:lvl1pPr>
          </a:lstStyle>
          <a:p>
            <a:pPr>
              <a:defRPr/>
            </a:pPr>
            <a:endParaRPr lang="en-US"/>
          </a:p>
        </p:txBody>
      </p:sp>
      <p:sp>
        <p:nvSpPr>
          <p:cNvPr id="459781" name="Rectangle 5"/>
          <p:cNvSpPr>
            <a:spLocks noGrp="1" noChangeArrowheads="1"/>
          </p:cNvSpPr>
          <p:nvPr>
            <p:ph type="sldNum" sz="quarter" idx="3"/>
          </p:nvPr>
        </p:nvSpPr>
        <p:spPr bwMode="auto">
          <a:xfrm>
            <a:off x="3970938" y="8829966"/>
            <a:ext cx="303784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0939E6BC-4E54-4D21-A15D-B412CF22F517}" type="slidenum">
              <a:rPr lang="en-US"/>
              <a:pPr>
                <a:defRPr/>
              </a:pPr>
              <a:t>‹#›</a:t>
            </a:fld>
            <a:endParaRPr lang="en-US"/>
          </a:p>
        </p:txBody>
      </p:sp>
    </p:spTree>
    <p:extLst>
      <p:ext uri="{BB962C8B-B14F-4D97-AF65-F5344CB8AC3E}">
        <p14:creationId xmlns:p14="http://schemas.microsoft.com/office/powerpoint/2010/main" val="4070134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966"/>
            <a:ext cx="303784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a:lvl1pPr>
          </a:lstStyle>
          <a:p>
            <a:pPr>
              <a:defRPr/>
            </a:pPr>
            <a:endParaRPr lang="en-US"/>
          </a:p>
        </p:txBody>
      </p:sp>
      <p:sp>
        <p:nvSpPr>
          <p:cNvPr id="6151" name="Rectangle 7"/>
          <p:cNvSpPr>
            <a:spLocks noGrp="1" noChangeArrowheads="1"/>
          </p:cNvSpPr>
          <p:nvPr>
            <p:ph type="sldNum" sz="quarter" idx="5"/>
          </p:nvPr>
        </p:nvSpPr>
        <p:spPr bwMode="auto">
          <a:xfrm>
            <a:off x="3970938" y="8829966"/>
            <a:ext cx="3037840" cy="4648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pPr>
              <a:defRPr/>
            </a:pPr>
            <a:fld id="{36106DBC-9D0D-415A-AFA7-D904DBC75AFC}" type="slidenum">
              <a:rPr lang="en-US"/>
              <a:pPr>
                <a:defRPr/>
              </a:pPr>
              <a:t>‹#›</a:t>
            </a:fld>
            <a:endParaRPr lang="en-US"/>
          </a:p>
        </p:txBody>
      </p:sp>
    </p:spTree>
    <p:extLst>
      <p:ext uri="{BB962C8B-B14F-4D97-AF65-F5344CB8AC3E}">
        <p14:creationId xmlns:p14="http://schemas.microsoft.com/office/powerpoint/2010/main" val="366881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0985889-C209-46C5-955F-D781E6DBEE9F}" type="slidenum">
              <a:rPr lang="en-US" smtClean="0"/>
              <a:pPr/>
              <a:t>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63913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11</a:t>
            </a:fld>
            <a:endParaRPr lang="en-US"/>
          </a:p>
        </p:txBody>
      </p:sp>
    </p:spTree>
    <p:extLst>
      <p:ext uri="{BB962C8B-B14F-4D97-AF65-F5344CB8AC3E}">
        <p14:creationId xmlns:p14="http://schemas.microsoft.com/office/powerpoint/2010/main" val="2228634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12</a:t>
            </a:fld>
            <a:endParaRPr lang="en-US"/>
          </a:p>
        </p:txBody>
      </p:sp>
    </p:spTree>
    <p:extLst>
      <p:ext uri="{BB962C8B-B14F-4D97-AF65-F5344CB8AC3E}">
        <p14:creationId xmlns:p14="http://schemas.microsoft.com/office/powerpoint/2010/main" val="3345749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13</a:t>
            </a:fld>
            <a:endParaRPr lang="en-US"/>
          </a:p>
        </p:txBody>
      </p:sp>
    </p:spTree>
    <p:extLst>
      <p:ext uri="{BB962C8B-B14F-4D97-AF65-F5344CB8AC3E}">
        <p14:creationId xmlns:p14="http://schemas.microsoft.com/office/powerpoint/2010/main" val="1641795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14</a:t>
            </a:fld>
            <a:endParaRPr lang="en-US"/>
          </a:p>
        </p:txBody>
      </p:sp>
    </p:spTree>
    <p:extLst>
      <p:ext uri="{BB962C8B-B14F-4D97-AF65-F5344CB8AC3E}">
        <p14:creationId xmlns:p14="http://schemas.microsoft.com/office/powerpoint/2010/main" val="416746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15</a:t>
            </a:fld>
            <a:endParaRPr lang="en-US"/>
          </a:p>
        </p:txBody>
      </p:sp>
    </p:spTree>
    <p:extLst>
      <p:ext uri="{BB962C8B-B14F-4D97-AF65-F5344CB8AC3E}">
        <p14:creationId xmlns:p14="http://schemas.microsoft.com/office/powerpoint/2010/main" val="2968061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16</a:t>
            </a:fld>
            <a:endParaRPr lang="en-US"/>
          </a:p>
        </p:txBody>
      </p:sp>
    </p:spTree>
    <p:extLst>
      <p:ext uri="{BB962C8B-B14F-4D97-AF65-F5344CB8AC3E}">
        <p14:creationId xmlns:p14="http://schemas.microsoft.com/office/powerpoint/2010/main" val="1331067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17</a:t>
            </a:fld>
            <a:endParaRPr lang="en-US"/>
          </a:p>
        </p:txBody>
      </p:sp>
    </p:spTree>
    <p:extLst>
      <p:ext uri="{BB962C8B-B14F-4D97-AF65-F5344CB8AC3E}">
        <p14:creationId xmlns:p14="http://schemas.microsoft.com/office/powerpoint/2010/main" val="1990220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18</a:t>
            </a:fld>
            <a:endParaRPr lang="en-US"/>
          </a:p>
        </p:txBody>
      </p:sp>
    </p:spTree>
    <p:extLst>
      <p:ext uri="{BB962C8B-B14F-4D97-AF65-F5344CB8AC3E}">
        <p14:creationId xmlns:p14="http://schemas.microsoft.com/office/powerpoint/2010/main" val="3153255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19</a:t>
            </a:fld>
            <a:endParaRPr lang="en-US"/>
          </a:p>
        </p:txBody>
      </p:sp>
    </p:spTree>
    <p:extLst>
      <p:ext uri="{BB962C8B-B14F-4D97-AF65-F5344CB8AC3E}">
        <p14:creationId xmlns:p14="http://schemas.microsoft.com/office/powerpoint/2010/main" val="425160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20</a:t>
            </a:fld>
            <a:endParaRPr lang="en-US"/>
          </a:p>
        </p:txBody>
      </p:sp>
    </p:spTree>
    <p:extLst>
      <p:ext uri="{BB962C8B-B14F-4D97-AF65-F5344CB8AC3E}">
        <p14:creationId xmlns:p14="http://schemas.microsoft.com/office/powerpoint/2010/main" val="322600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3</a:t>
            </a:fld>
            <a:endParaRPr lang="en-US"/>
          </a:p>
        </p:txBody>
      </p:sp>
    </p:spTree>
    <p:extLst>
      <p:ext uri="{BB962C8B-B14F-4D97-AF65-F5344CB8AC3E}">
        <p14:creationId xmlns:p14="http://schemas.microsoft.com/office/powerpoint/2010/main" val="1019666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21</a:t>
            </a:fld>
            <a:endParaRPr lang="en-US"/>
          </a:p>
        </p:txBody>
      </p:sp>
    </p:spTree>
    <p:extLst>
      <p:ext uri="{BB962C8B-B14F-4D97-AF65-F5344CB8AC3E}">
        <p14:creationId xmlns:p14="http://schemas.microsoft.com/office/powerpoint/2010/main" val="20901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22</a:t>
            </a:fld>
            <a:endParaRPr lang="en-US"/>
          </a:p>
        </p:txBody>
      </p:sp>
    </p:spTree>
    <p:extLst>
      <p:ext uri="{BB962C8B-B14F-4D97-AF65-F5344CB8AC3E}">
        <p14:creationId xmlns:p14="http://schemas.microsoft.com/office/powerpoint/2010/main" val="38600015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23</a:t>
            </a:fld>
            <a:endParaRPr lang="en-US"/>
          </a:p>
        </p:txBody>
      </p:sp>
    </p:spTree>
    <p:extLst>
      <p:ext uri="{BB962C8B-B14F-4D97-AF65-F5344CB8AC3E}">
        <p14:creationId xmlns:p14="http://schemas.microsoft.com/office/powerpoint/2010/main" val="2048998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24</a:t>
            </a:fld>
            <a:endParaRPr lang="en-US"/>
          </a:p>
        </p:txBody>
      </p:sp>
    </p:spTree>
    <p:extLst>
      <p:ext uri="{BB962C8B-B14F-4D97-AF65-F5344CB8AC3E}">
        <p14:creationId xmlns:p14="http://schemas.microsoft.com/office/powerpoint/2010/main" val="3600393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25</a:t>
            </a:fld>
            <a:endParaRPr lang="en-US"/>
          </a:p>
        </p:txBody>
      </p:sp>
    </p:spTree>
    <p:extLst>
      <p:ext uri="{BB962C8B-B14F-4D97-AF65-F5344CB8AC3E}">
        <p14:creationId xmlns:p14="http://schemas.microsoft.com/office/powerpoint/2010/main" val="2224701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26</a:t>
            </a:fld>
            <a:endParaRPr lang="en-US"/>
          </a:p>
        </p:txBody>
      </p:sp>
    </p:spTree>
    <p:extLst>
      <p:ext uri="{BB962C8B-B14F-4D97-AF65-F5344CB8AC3E}">
        <p14:creationId xmlns:p14="http://schemas.microsoft.com/office/powerpoint/2010/main" val="1381385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27</a:t>
            </a:fld>
            <a:endParaRPr lang="en-US"/>
          </a:p>
        </p:txBody>
      </p:sp>
    </p:spTree>
    <p:extLst>
      <p:ext uri="{BB962C8B-B14F-4D97-AF65-F5344CB8AC3E}">
        <p14:creationId xmlns:p14="http://schemas.microsoft.com/office/powerpoint/2010/main" val="77111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28</a:t>
            </a:fld>
            <a:endParaRPr lang="en-US"/>
          </a:p>
        </p:txBody>
      </p:sp>
    </p:spTree>
    <p:extLst>
      <p:ext uri="{BB962C8B-B14F-4D97-AF65-F5344CB8AC3E}">
        <p14:creationId xmlns:p14="http://schemas.microsoft.com/office/powerpoint/2010/main" val="389438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29</a:t>
            </a:fld>
            <a:endParaRPr lang="en-US"/>
          </a:p>
        </p:txBody>
      </p:sp>
    </p:spTree>
    <p:extLst>
      <p:ext uri="{BB962C8B-B14F-4D97-AF65-F5344CB8AC3E}">
        <p14:creationId xmlns:p14="http://schemas.microsoft.com/office/powerpoint/2010/main" val="28505775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30</a:t>
            </a:fld>
            <a:endParaRPr lang="en-US"/>
          </a:p>
        </p:txBody>
      </p:sp>
    </p:spTree>
    <p:extLst>
      <p:ext uri="{BB962C8B-B14F-4D97-AF65-F5344CB8AC3E}">
        <p14:creationId xmlns:p14="http://schemas.microsoft.com/office/powerpoint/2010/main" val="44289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4</a:t>
            </a:fld>
            <a:endParaRPr lang="en-US"/>
          </a:p>
        </p:txBody>
      </p:sp>
    </p:spTree>
    <p:extLst>
      <p:ext uri="{BB962C8B-B14F-4D97-AF65-F5344CB8AC3E}">
        <p14:creationId xmlns:p14="http://schemas.microsoft.com/office/powerpoint/2010/main" val="13336197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31</a:t>
            </a:fld>
            <a:endParaRPr lang="en-US"/>
          </a:p>
        </p:txBody>
      </p:sp>
    </p:spTree>
    <p:extLst>
      <p:ext uri="{BB962C8B-B14F-4D97-AF65-F5344CB8AC3E}">
        <p14:creationId xmlns:p14="http://schemas.microsoft.com/office/powerpoint/2010/main" val="76851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5</a:t>
            </a:fld>
            <a:endParaRPr lang="en-US"/>
          </a:p>
        </p:txBody>
      </p:sp>
    </p:spTree>
    <p:extLst>
      <p:ext uri="{BB962C8B-B14F-4D97-AF65-F5344CB8AC3E}">
        <p14:creationId xmlns:p14="http://schemas.microsoft.com/office/powerpoint/2010/main" val="1390430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6</a:t>
            </a:fld>
            <a:endParaRPr lang="en-US"/>
          </a:p>
        </p:txBody>
      </p:sp>
    </p:spTree>
    <p:extLst>
      <p:ext uri="{BB962C8B-B14F-4D97-AF65-F5344CB8AC3E}">
        <p14:creationId xmlns:p14="http://schemas.microsoft.com/office/powerpoint/2010/main" val="376877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7</a:t>
            </a:fld>
            <a:endParaRPr lang="en-US"/>
          </a:p>
        </p:txBody>
      </p:sp>
    </p:spTree>
    <p:extLst>
      <p:ext uri="{BB962C8B-B14F-4D97-AF65-F5344CB8AC3E}">
        <p14:creationId xmlns:p14="http://schemas.microsoft.com/office/powerpoint/2010/main" val="2716271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8</a:t>
            </a:fld>
            <a:endParaRPr lang="en-US"/>
          </a:p>
        </p:txBody>
      </p:sp>
    </p:spTree>
    <p:extLst>
      <p:ext uri="{BB962C8B-B14F-4D97-AF65-F5344CB8AC3E}">
        <p14:creationId xmlns:p14="http://schemas.microsoft.com/office/powerpoint/2010/main" val="347984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9</a:t>
            </a:fld>
            <a:endParaRPr lang="en-US"/>
          </a:p>
        </p:txBody>
      </p:sp>
    </p:spTree>
    <p:extLst>
      <p:ext uri="{BB962C8B-B14F-4D97-AF65-F5344CB8AC3E}">
        <p14:creationId xmlns:p14="http://schemas.microsoft.com/office/powerpoint/2010/main" val="156014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06DBC-9D0D-415A-AFA7-D904DBC75AFC}" type="slidenum">
              <a:rPr lang="en-US" smtClean="0"/>
              <a:pPr>
                <a:defRPr/>
              </a:pPr>
              <a:t>10</a:t>
            </a:fld>
            <a:endParaRPr lang="en-US"/>
          </a:p>
        </p:txBody>
      </p:sp>
    </p:spTree>
    <p:extLst>
      <p:ext uri="{BB962C8B-B14F-4D97-AF65-F5344CB8AC3E}">
        <p14:creationId xmlns:p14="http://schemas.microsoft.com/office/powerpoint/2010/main" val="4235764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7"/>
          <p:cNvSpPr>
            <a:spLocks noChangeShapeType="1"/>
          </p:cNvSpPr>
          <p:nvPr/>
        </p:nvSpPr>
        <p:spPr bwMode="auto">
          <a:xfrm>
            <a:off x="304800" y="1371600"/>
            <a:ext cx="8458200" cy="0"/>
          </a:xfrm>
          <a:prstGeom prst="line">
            <a:avLst/>
          </a:prstGeom>
          <a:noFill/>
          <a:ln w="28575">
            <a:solidFill>
              <a:srgbClr val="2D215F"/>
            </a:solidFill>
            <a:round/>
            <a:headEnd/>
            <a:tailEnd/>
          </a:ln>
          <a:effectLst/>
        </p:spPr>
        <p:txBody>
          <a:bodyPr/>
          <a:lstStyle/>
          <a:p>
            <a:pPr>
              <a:defRPr/>
            </a:pPr>
            <a:endParaRPr lang="en-US"/>
          </a:p>
        </p:txBody>
      </p:sp>
      <p:sp>
        <p:nvSpPr>
          <p:cNvPr id="5" name="Text Box 18"/>
          <p:cNvSpPr txBox="1">
            <a:spLocks noChangeArrowheads="1"/>
          </p:cNvSpPr>
          <p:nvPr/>
        </p:nvSpPr>
        <p:spPr bwMode="auto">
          <a:xfrm>
            <a:off x="1447800" y="762000"/>
            <a:ext cx="7239000" cy="488950"/>
          </a:xfrm>
          <a:prstGeom prst="rect">
            <a:avLst/>
          </a:prstGeom>
          <a:noFill/>
          <a:ln w="9525">
            <a:noFill/>
            <a:miter lim="800000"/>
            <a:headEnd/>
            <a:tailEnd/>
          </a:ln>
          <a:effectLst/>
        </p:spPr>
        <p:txBody>
          <a:bodyPr>
            <a:spAutoFit/>
          </a:bodyPr>
          <a:lstStyle/>
          <a:p>
            <a:pPr algn="l">
              <a:spcBef>
                <a:spcPct val="50000"/>
              </a:spcBef>
              <a:defRPr/>
            </a:pPr>
            <a:r>
              <a:rPr lang="en-US" sz="2600" b="1">
                <a:solidFill>
                  <a:srgbClr val="2D215F"/>
                </a:solidFill>
              </a:rPr>
              <a:t>Department of Health Professions</a:t>
            </a:r>
          </a:p>
        </p:txBody>
      </p:sp>
      <p:graphicFrame>
        <p:nvGraphicFramePr>
          <p:cNvPr id="6" name="Object 19"/>
          <p:cNvGraphicFramePr>
            <a:graphicFrameLocks noChangeAspect="1"/>
          </p:cNvGraphicFramePr>
          <p:nvPr/>
        </p:nvGraphicFramePr>
        <p:xfrm>
          <a:off x="381000" y="381000"/>
          <a:ext cx="1143000" cy="919163"/>
        </p:xfrm>
        <a:graphic>
          <a:graphicData uri="http://schemas.openxmlformats.org/presentationml/2006/ole">
            <mc:AlternateContent xmlns:mc="http://schemas.openxmlformats.org/markup-compatibility/2006">
              <mc:Choice xmlns:v="urn:schemas-microsoft-com:vml" Requires="v">
                <p:oleObj name="Photo Editor Photo" r:id="rId2" imgW="628571" imgH="504762" progId="MSPhotoEd.3">
                  <p:embed/>
                </p:oleObj>
              </mc:Choice>
              <mc:Fallback>
                <p:oleObj name="Photo Editor Photo" r:id="rId2" imgW="628571" imgH="504762" progId="MSPhotoEd.3">
                  <p:embed/>
                  <p:pic>
                    <p:nvPicPr>
                      <p:cNvPr id="0" name="Object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1143000" cy="91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2" name="Rectangle 2"/>
          <p:cNvSpPr>
            <a:spLocks noGrp="1" noChangeArrowheads="1"/>
          </p:cNvSpPr>
          <p:nvPr>
            <p:ph type="ctrTitle"/>
          </p:nvPr>
        </p:nvSpPr>
        <p:spPr>
          <a:xfrm>
            <a:off x="685800" y="2130425"/>
            <a:ext cx="7772400" cy="1470025"/>
          </a:xfrm>
        </p:spPr>
        <p:txBody>
          <a:bodyPr/>
          <a:lstStyle>
            <a:lvl1pPr>
              <a:defRPr/>
            </a:lvl1pPr>
          </a:lstStyle>
          <a:p>
            <a:r>
              <a:rPr lang="en-US"/>
              <a:t>DHP Presentation</a:t>
            </a:r>
            <a:br>
              <a:rPr lang="en-US"/>
            </a:br>
            <a:r>
              <a:rPr lang="en-US"/>
              <a:t>Prescription Monitoring Program</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Robert Nebiker, Director</a:t>
            </a:r>
          </a:p>
          <a:p>
            <a:r>
              <a:rPr lang="en-US"/>
              <a:t>Southwest Council</a:t>
            </a:r>
          </a:p>
          <a:p>
            <a:r>
              <a:rPr lang="en-US"/>
              <a:t>April 13, 2005</a:t>
            </a:r>
          </a:p>
        </p:txBody>
      </p:sp>
      <p:sp>
        <p:nvSpPr>
          <p:cNvPr id="7"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1400">
                <a:latin typeface="Tahoma"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819400"/>
            <a:ext cx="40386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819400"/>
            <a:ext cx="40386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US"/>
              <a:t>www.dhp.virginia.gov</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2819400"/>
            <a:ext cx="8229600" cy="3306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ftr" sz="quarter" idx="3"/>
          </p:nvPr>
        </p:nvSpPr>
        <p:spPr bwMode="auto">
          <a:xfrm>
            <a:off x="5791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r>
              <a:rPr lang="en-US"/>
              <a:t>www.dhp.virginia.gov</a:t>
            </a:r>
          </a:p>
        </p:txBody>
      </p:sp>
      <p:sp>
        <p:nvSpPr>
          <p:cNvPr id="3076" name="Rectangle 10"/>
          <p:cNvSpPr>
            <a:spLocks noGrp="1" noChangeArrowheads="1"/>
          </p:cNvSpPr>
          <p:nvPr>
            <p:ph type="title"/>
          </p:nvPr>
        </p:nvSpPr>
        <p:spPr bwMode="auto">
          <a:xfrm>
            <a:off x="457200" y="17526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2" name="Line 18"/>
          <p:cNvSpPr>
            <a:spLocks noChangeShapeType="1"/>
          </p:cNvSpPr>
          <p:nvPr/>
        </p:nvSpPr>
        <p:spPr bwMode="auto">
          <a:xfrm>
            <a:off x="304800" y="1371600"/>
            <a:ext cx="8458200" cy="0"/>
          </a:xfrm>
          <a:prstGeom prst="line">
            <a:avLst/>
          </a:prstGeom>
          <a:noFill/>
          <a:ln w="28575">
            <a:solidFill>
              <a:srgbClr val="2D215F"/>
            </a:solidFill>
            <a:round/>
            <a:headEnd/>
            <a:tailEnd/>
          </a:ln>
          <a:effectLst/>
        </p:spPr>
        <p:txBody>
          <a:bodyPr/>
          <a:lstStyle/>
          <a:p>
            <a:pPr>
              <a:defRPr/>
            </a:pPr>
            <a:endParaRPr lang="en-US"/>
          </a:p>
        </p:txBody>
      </p:sp>
      <p:sp>
        <p:nvSpPr>
          <p:cNvPr id="1043" name="Text Box 19"/>
          <p:cNvSpPr txBox="1">
            <a:spLocks noChangeArrowheads="1"/>
          </p:cNvSpPr>
          <p:nvPr/>
        </p:nvSpPr>
        <p:spPr bwMode="auto">
          <a:xfrm>
            <a:off x="1447800" y="762000"/>
            <a:ext cx="7239000" cy="488950"/>
          </a:xfrm>
          <a:prstGeom prst="rect">
            <a:avLst/>
          </a:prstGeom>
          <a:noFill/>
          <a:ln w="9525">
            <a:noFill/>
            <a:miter lim="800000"/>
            <a:headEnd/>
            <a:tailEnd/>
          </a:ln>
          <a:effectLst/>
        </p:spPr>
        <p:txBody>
          <a:bodyPr>
            <a:spAutoFit/>
          </a:bodyPr>
          <a:lstStyle/>
          <a:p>
            <a:pPr algn="l">
              <a:spcBef>
                <a:spcPct val="50000"/>
              </a:spcBef>
              <a:defRPr/>
            </a:pPr>
            <a:r>
              <a:rPr lang="en-US" sz="2600" b="1">
                <a:solidFill>
                  <a:srgbClr val="2D215F"/>
                </a:solidFill>
              </a:rPr>
              <a:t>Department of Health Professions</a:t>
            </a:r>
          </a:p>
        </p:txBody>
      </p:sp>
      <p:pic>
        <p:nvPicPr>
          <p:cNvPr id="3079" name="Picture 21"/>
          <p:cNvPicPr>
            <a:picLocks noChangeAspect="1" noChangeArrowheads="1"/>
          </p:cNvPicPr>
          <p:nvPr/>
        </p:nvPicPr>
        <p:blipFill>
          <a:blip r:embed="rId13" cstate="print"/>
          <a:srcRect/>
          <a:stretch>
            <a:fillRect/>
          </a:stretch>
        </p:blipFill>
        <p:spPr bwMode="auto">
          <a:xfrm>
            <a:off x="381000" y="381000"/>
            <a:ext cx="1143000" cy="919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Arial" charset="0"/>
        </a:defRPr>
      </a:lvl2pPr>
      <a:lvl3pPr algn="ctr" rtl="0" eaLnBrk="0" fontAlgn="base" hangingPunct="0">
        <a:spcBef>
          <a:spcPct val="0"/>
        </a:spcBef>
        <a:spcAft>
          <a:spcPct val="0"/>
        </a:spcAft>
        <a:defRPr sz="3800">
          <a:solidFill>
            <a:schemeClr val="tx2"/>
          </a:solidFill>
          <a:latin typeface="Arial" charset="0"/>
        </a:defRPr>
      </a:lvl3pPr>
      <a:lvl4pPr algn="ctr" rtl="0" eaLnBrk="0" fontAlgn="base" hangingPunct="0">
        <a:spcBef>
          <a:spcPct val="0"/>
        </a:spcBef>
        <a:spcAft>
          <a:spcPct val="0"/>
        </a:spcAft>
        <a:defRPr sz="3800">
          <a:solidFill>
            <a:schemeClr val="tx2"/>
          </a:solidFill>
          <a:latin typeface="Arial" charset="0"/>
        </a:defRPr>
      </a:lvl4pPr>
      <a:lvl5pPr algn="ctr" rtl="0" eaLnBrk="0" fontAlgn="base" hangingPunct="0">
        <a:spcBef>
          <a:spcPct val="0"/>
        </a:spcBef>
        <a:spcAft>
          <a:spcPct val="0"/>
        </a:spcAft>
        <a:defRPr sz="3800">
          <a:solidFill>
            <a:schemeClr val="tx2"/>
          </a:solidFill>
          <a:latin typeface="Arial" charset="0"/>
        </a:defRPr>
      </a:lvl5pPr>
      <a:lvl6pPr marL="457200" algn="ctr" rtl="0" fontAlgn="base">
        <a:spcBef>
          <a:spcPct val="0"/>
        </a:spcBef>
        <a:spcAft>
          <a:spcPct val="0"/>
        </a:spcAft>
        <a:defRPr sz="3800">
          <a:solidFill>
            <a:schemeClr val="tx2"/>
          </a:solidFill>
          <a:latin typeface="Arial" charset="0"/>
        </a:defRPr>
      </a:lvl6pPr>
      <a:lvl7pPr marL="914400" algn="ctr" rtl="0" fontAlgn="base">
        <a:spcBef>
          <a:spcPct val="0"/>
        </a:spcBef>
        <a:spcAft>
          <a:spcPct val="0"/>
        </a:spcAft>
        <a:defRPr sz="3800">
          <a:solidFill>
            <a:schemeClr val="tx2"/>
          </a:solidFill>
          <a:latin typeface="Arial" charset="0"/>
        </a:defRPr>
      </a:lvl7pPr>
      <a:lvl8pPr marL="1371600" algn="ctr" rtl="0" fontAlgn="base">
        <a:spcBef>
          <a:spcPct val="0"/>
        </a:spcBef>
        <a:spcAft>
          <a:spcPct val="0"/>
        </a:spcAft>
        <a:defRPr sz="3800">
          <a:solidFill>
            <a:schemeClr val="tx2"/>
          </a:solidFill>
          <a:latin typeface="Arial" charset="0"/>
        </a:defRPr>
      </a:lvl8pPr>
      <a:lvl9pPr marL="1828800" algn="ctr"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har char="•"/>
        <a:defRPr sz="3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bd@dhp.Virginia.gov" TargetMode="External"/><Relationship Id="rId2" Type="http://schemas.openxmlformats.org/officeDocument/2006/relationships/hyperlink" Target="mailto:pharmbd@dhp.virginia.gov"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hp.virginia.gov/Boards/Pharmacy/PractitionerResources/LawsRegula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600200"/>
            <a:ext cx="7772400" cy="990600"/>
          </a:xfrm>
        </p:spPr>
        <p:txBody>
          <a:bodyPr/>
          <a:lstStyle/>
          <a:p>
            <a:pPr eaLnBrk="1" hangingPunct="1"/>
            <a:br>
              <a:rPr lang="en-US" sz="3400" b="1" dirty="0"/>
            </a:br>
            <a:r>
              <a:rPr lang="en-US" sz="3400" b="1" dirty="0"/>
              <a:t>Virginia Board of Pharmacy </a:t>
            </a:r>
            <a:br>
              <a:rPr lang="en-US" sz="3400" b="1" dirty="0"/>
            </a:br>
            <a:r>
              <a:rPr lang="en-US" sz="3400" b="1" dirty="0"/>
              <a:t>CSB Repackaging Allowance</a:t>
            </a:r>
            <a:br>
              <a:rPr lang="en-US" sz="3400" b="1" dirty="0"/>
            </a:br>
            <a:endParaRPr lang="en-US" sz="3400" b="1" dirty="0"/>
          </a:p>
        </p:txBody>
      </p:sp>
      <p:sp>
        <p:nvSpPr>
          <p:cNvPr id="4099" name="Rectangle 3"/>
          <p:cNvSpPr>
            <a:spLocks noGrp="1" noChangeArrowheads="1"/>
          </p:cNvSpPr>
          <p:nvPr>
            <p:ph type="subTitle" idx="1"/>
          </p:nvPr>
        </p:nvSpPr>
        <p:spPr>
          <a:xfrm>
            <a:off x="1371600" y="2743200"/>
            <a:ext cx="6553200" cy="3657600"/>
          </a:xfrm>
        </p:spPr>
        <p:txBody>
          <a:bodyPr/>
          <a:lstStyle/>
          <a:p>
            <a:pPr eaLnBrk="1" hangingPunct="1">
              <a:lnSpc>
                <a:spcPct val="90000"/>
              </a:lnSpc>
            </a:pPr>
            <a:endParaRPr lang="en-US" sz="2800" b="1" dirty="0"/>
          </a:p>
          <a:p>
            <a:pPr eaLnBrk="1" hangingPunct="1">
              <a:lnSpc>
                <a:spcPct val="90000"/>
              </a:lnSpc>
            </a:pPr>
            <a:r>
              <a:rPr lang="en-US" sz="2800" b="1" dirty="0"/>
              <a:t>Virginia Association of Community Service Boards </a:t>
            </a:r>
          </a:p>
          <a:p>
            <a:pPr eaLnBrk="1" hangingPunct="1">
              <a:lnSpc>
                <a:spcPct val="90000"/>
              </a:lnSpc>
            </a:pPr>
            <a:endParaRPr lang="en-US" sz="2800" b="1" dirty="0"/>
          </a:p>
          <a:p>
            <a:pPr eaLnBrk="1" hangingPunct="1">
              <a:lnSpc>
                <a:spcPct val="90000"/>
              </a:lnSpc>
            </a:pPr>
            <a:r>
              <a:rPr lang="en-US" sz="2500" dirty="0"/>
              <a:t>October 27, 2023</a:t>
            </a:r>
          </a:p>
          <a:p>
            <a:pPr eaLnBrk="1" hangingPunct="1">
              <a:lnSpc>
                <a:spcPct val="90000"/>
              </a:lnSpc>
            </a:pPr>
            <a:endParaRPr lang="en-US" sz="2500" dirty="0"/>
          </a:p>
          <a:p>
            <a:pPr eaLnBrk="1" hangingPunct="1">
              <a:lnSpc>
                <a:spcPct val="90000"/>
              </a:lnSpc>
            </a:pPr>
            <a:r>
              <a:rPr lang="en-US" sz="2500" dirty="0"/>
              <a:t>Caroline D. Juran, </a:t>
            </a:r>
            <a:r>
              <a:rPr lang="en-US" sz="2500" dirty="0" err="1"/>
              <a:t>RPh</a:t>
            </a:r>
            <a:endParaRPr lang="en-US" sz="2500" dirty="0"/>
          </a:p>
          <a:p>
            <a:pPr eaLnBrk="1" hangingPunct="1">
              <a:lnSpc>
                <a:spcPct val="90000"/>
              </a:lnSpc>
            </a:pPr>
            <a:r>
              <a:rPr lang="en-US" sz="2500" dirty="0"/>
              <a:t>Executive Director</a:t>
            </a:r>
          </a:p>
          <a:p>
            <a:pPr eaLnBrk="1" hangingPunct="1">
              <a:lnSpc>
                <a:spcPct val="90000"/>
              </a:lnSpc>
            </a:pPr>
            <a:endParaRPr lang="en-US" sz="2400" dirty="0"/>
          </a:p>
          <a:p>
            <a:pPr eaLnBrk="1" hangingPunct="1">
              <a:lnSpc>
                <a:spcPct val="90000"/>
              </a:lnSpc>
            </a:pPr>
            <a:endParaRPr lang="en-US" sz="2800" dirty="0"/>
          </a:p>
          <a:p>
            <a:pPr eaLnBrk="1" hangingPunct="1">
              <a:lnSpc>
                <a:spcPct val="90000"/>
              </a:lnSpc>
            </a:pPr>
            <a:endParaRPr lang="en-US" sz="2800" dirty="0"/>
          </a:p>
        </p:txBody>
      </p:sp>
      <p:grpSp>
        <p:nvGrpSpPr>
          <p:cNvPr id="4" name="Group 3"/>
          <p:cNvGrpSpPr/>
          <p:nvPr/>
        </p:nvGrpSpPr>
        <p:grpSpPr>
          <a:xfrm>
            <a:off x="228600" y="304800"/>
            <a:ext cx="6705600" cy="990600"/>
            <a:chOff x="228600" y="304800"/>
            <a:chExt cx="6705600" cy="990600"/>
          </a:xfrm>
        </p:grpSpPr>
        <p:sp>
          <p:nvSpPr>
            <p:cNvPr id="3" name="Rectangle 2"/>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18VAC110-20-700,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Also addresses requirement for policies and procedures and notifying Board of changes to responsible party or supervising practitioner.</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2526993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18VAC110-20-710</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Drugs shall be maintained in a lockable cabinet, cart, device, or other area that shall be locked at all times when not in use. The keys or access code shall be restricted to the supervising practitioner and persons designated access. </a:t>
            </a:r>
          </a:p>
          <a:p>
            <a:r>
              <a:rPr lang="en-US" sz="2400" dirty="0">
                <a:solidFill>
                  <a:srgbClr val="000000"/>
                </a:solidFill>
              </a:rPr>
              <a:t>CSBs and BHAs serving as an alternate delivery site are exempted from alarm requirement.</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9656041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a:t>
            </a:r>
          </a:p>
        </p:txBody>
      </p:sp>
      <p:sp>
        <p:nvSpPr>
          <p:cNvPr id="5124" name="Rectangle 3"/>
          <p:cNvSpPr>
            <a:spLocks noGrp="1" noChangeArrowheads="1"/>
          </p:cNvSpPr>
          <p:nvPr>
            <p:ph type="body" idx="1"/>
          </p:nvPr>
        </p:nvSpPr>
        <p:spPr>
          <a:xfrm>
            <a:off x="480237" y="2574131"/>
            <a:ext cx="8229600" cy="3459163"/>
          </a:xfrm>
        </p:spPr>
        <p:txBody>
          <a:bodyPr/>
          <a:lstStyle/>
          <a:p>
            <a:r>
              <a:rPr lang="en-US" sz="2200" b="0" i="0" u="none" strike="noStrike" baseline="0" dirty="0">
                <a:solidFill>
                  <a:srgbClr val="000000"/>
                </a:solidFill>
              </a:rPr>
              <a:t>For this purpose, “repackaging" means removing a drug from a container already dispensed and labeled by a pharmacy or medical practitioner authorized to dispense, for a particular client of a CSB, BHA, or PACE site, and placing it in a container designed for a person to be able to repackage his own dispensed prescription medications to assist with self-administration and compliance with dosage instructions. </a:t>
            </a:r>
          </a:p>
          <a:p>
            <a:r>
              <a:rPr lang="en-US" sz="2200" b="0" i="0" u="none" strike="noStrike" baseline="0" dirty="0">
                <a:solidFill>
                  <a:srgbClr val="000000"/>
                </a:solidFill>
              </a:rPr>
              <a:t>Such repackaging shall not include preparation of a patient-specific label that includes drug name, strength, or directions for use or any other process restricted to a pharmacist or pharmacy technician under the direct supervision of a pharmacist. </a:t>
            </a:r>
            <a:endParaRPr lang="en-US" sz="22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29167729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CSB, BHA, or PACE site using a trained person shall maintain documentation of completion of an approved training program for at least one year from date of termination of employment or cessation of repackaging activities. </a:t>
            </a: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70188594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362201"/>
            <a:ext cx="8229600" cy="3671094"/>
          </a:xfrm>
        </p:spPr>
        <p:txBody>
          <a:bodyPr/>
          <a:lstStyle/>
          <a:p>
            <a:r>
              <a:rPr lang="en-US" sz="2400" b="0" i="0" u="none" strike="noStrike" baseline="0" dirty="0">
                <a:solidFill>
                  <a:srgbClr val="000000"/>
                </a:solidFill>
              </a:rPr>
              <a:t>Repackaging must:</a:t>
            </a:r>
          </a:p>
          <a:p>
            <a:pPr lvl="1"/>
            <a:r>
              <a:rPr lang="en-US" sz="2400" dirty="0">
                <a:solidFill>
                  <a:srgbClr val="000000"/>
                </a:solidFill>
              </a:rPr>
              <a:t>Be performed at CSB or BHA;</a:t>
            </a:r>
          </a:p>
          <a:p>
            <a:pPr lvl="1"/>
            <a:r>
              <a:rPr lang="en-US" sz="2400" dirty="0">
                <a:solidFill>
                  <a:srgbClr val="000000"/>
                </a:solidFill>
              </a:rPr>
              <a:t>Be</a:t>
            </a:r>
            <a:r>
              <a:rPr lang="en-US" sz="2400" b="0" i="0" u="none" strike="noStrike" baseline="0" dirty="0">
                <a:solidFill>
                  <a:srgbClr val="000000"/>
                </a:solidFill>
              </a:rPr>
              <a:t> restricted to solid oral dosage forms, restricted to 14 days;</a:t>
            </a:r>
          </a:p>
          <a:p>
            <a:pPr lvl="1"/>
            <a:r>
              <a:rPr lang="en-US" sz="2400" b="0" i="0" u="none" strike="noStrike" baseline="0" dirty="0">
                <a:solidFill>
                  <a:srgbClr val="000000"/>
                </a:solidFill>
              </a:rPr>
              <a:t>Be in container labeled with client's first and last name and name and 24-hour contact information for the CSB or BHA;</a:t>
            </a:r>
          </a:p>
          <a:p>
            <a:pPr lvl="1"/>
            <a:r>
              <a:rPr lang="en-US" sz="2400" b="0" i="0" u="none" strike="noStrike" baseline="0" dirty="0">
                <a:solidFill>
                  <a:srgbClr val="000000"/>
                </a:solidFill>
              </a:rPr>
              <a:t>Be in  clean, well-closed container that assists the client with self-administration when multiple doses of a repackaged drug are provided to the client at one time;</a:t>
            </a:r>
          </a:p>
          <a:p>
            <a:endParaRPr lang="en-US" sz="2000" b="0" i="0" u="none" strike="noStrike" baseline="0" dirty="0">
              <a:solidFill>
                <a:srgbClr val="000000"/>
              </a:solidFill>
            </a:endParaRP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8551805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Repackaging must:</a:t>
            </a:r>
          </a:p>
          <a:p>
            <a:pPr lvl="1"/>
            <a:r>
              <a:rPr lang="en-US" sz="2400" b="0" i="0" u="none" strike="noStrike" baseline="0" dirty="0">
                <a:solidFill>
                  <a:srgbClr val="000000"/>
                </a:solidFill>
              </a:rPr>
              <a:t>Not be repackaged beyond the assigned expiration date noted on the prescription label of the dispensed drug, if applicable, or beyond one year from the date the drug was originally dispensed by a pharmacy, whichever date is earlier. </a:t>
            </a:r>
          </a:p>
          <a:p>
            <a:endParaRPr lang="en-US" sz="2000" b="0" i="0" u="none" strike="noStrike" baseline="0" dirty="0">
              <a:solidFill>
                <a:srgbClr val="000000"/>
              </a:solidFill>
            </a:endParaRP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9543733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285999"/>
            <a:ext cx="8229600" cy="3747295"/>
          </a:xfrm>
        </p:spPr>
        <p:txBody>
          <a:bodyPr/>
          <a:lstStyle/>
          <a:p>
            <a:pPr marL="0" marR="10720" indent="0">
              <a:buNone/>
            </a:pPr>
            <a:r>
              <a:rPr lang="en-US" sz="2400" b="0" i="0" u="none" strike="noStrike" baseline="0" dirty="0">
                <a:solidFill>
                  <a:srgbClr val="000000"/>
                </a:solidFill>
              </a:rPr>
              <a:t>A record of repackaging shall be made and maintained for one year from the date of repackaging and shall include the fol</a:t>
            </a:r>
            <a:r>
              <a:rPr lang="en-US" sz="2400" b="0" i="0" u="none" strike="noStrike" baseline="0" dirty="0"/>
              <a:t>lowing: </a:t>
            </a:r>
          </a:p>
          <a:p>
            <a:r>
              <a:rPr lang="en-US" sz="2400" b="0" i="0" u="none" strike="noStrike" baseline="0" dirty="0"/>
              <a:t>Date of repackaging, name of client;</a:t>
            </a:r>
          </a:p>
          <a:p>
            <a:r>
              <a:rPr lang="en-US" sz="2400" b="0" i="0" u="none" strike="noStrike" baseline="0" dirty="0"/>
              <a:t>Rx number of originally dispensed prescription drug order; </a:t>
            </a:r>
          </a:p>
          <a:p>
            <a:r>
              <a:rPr lang="en-US" sz="2400" b="0" i="0" u="none" strike="noStrike" baseline="0" dirty="0"/>
              <a:t>Pharmacy name; </a:t>
            </a:r>
          </a:p>
          <a:p>
            <a:r>
              <a:rPr lang="en-US" sz="2400" b="0" i="0" u="none" strike="noStrike" baseline="0" dirty="0"/>
              <a:t>Drug name and strength, quantity of drug repackaged; and </a:t>
            </a:r>
          </a:p>
          <a:p>
            <a:r>
              <a:rPr lang="en-US" sz="2400" b="0" i="0" u="none" strike="noStrike" baseline="0" dirty="0"/>
              <a:t>Initials of person performing the repackaging and verifying accuracy of the repackaged drug container. </a:t>
            </a: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85123348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At the time a repackaged drug is initially given to a client, and upon any subsequent change in the medication order, the client shall be provided written information about the name and strength of the drug and the directions for use. Such written information shall have been prepared by a pharmacy or by a nurse at the CSB, BHA, or PACE site. </a:t>
            </a:r>
          </a:p>
          <a:p>
            <a:pPr lvl="1"/>
            <a:endParaRPr lang="en-US" sz="2000" b="0" i="0" u="none" strike="noStrike" baseline="0" dirty="0">
              <a:solidFill>
                <a:srgbClr val="000000"/>
              </a:solidFill>
            </a:endParaRP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8432971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Any remaining portion a client’s medication shall be stored within the board-approved drug storage location in the original labeled container and shall only be used for the client for whom the drug was originally dispensed. </a:t>
            </a:r>
          </a:p>
          <a:p>
            <a:endParaRPr lang="en-US" sz="2400" dirty="0">
              <a:solidFill>
                <a:srgbClr val="000000"/>
              </a:solidFill>
            </a:endParaRPr>
          </a:p>
          <a:p>
            <a:pPr lvl="1"/>
            <a:endParaRPr lang="en-US" sz="2000" b="0" i="0" u="none" strike="noStrike" baseline="0" dirty="0">
              <a:solidFill>
                <a:srgbClr val="000000"/>
              </a:solidFill>
            </a:endParaRP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970457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Any </a:t>
            </a:r>
            <a:r>
              <a:rPr lang="en-US" sz="2400" dirty="0">
                <a:solidFill>
                  <a:srgbClr val="000000"/>
                </a:solidFill>
              </a:rPr>
              <a:t>remaining portion of a client’s medication </a:t>
            </a:r>
            <a:r>
              <a:rPr lang="en-US" sz="2400" b="0" i="0" u="none" strike="noStrike" baseline="0" dirty="0">
                <a:solidFill>
                  <a:srgbClr val="000000"/>
                </a:solidFill>
              </a:rPr>
              <a:t>that has exceeded any labeled expiration date or one year from the original pharmacy dispensing date on the label shall be separated from unexpired drugs, stored within a designated area of the board-approved drug storage location, and destroyed within 30 days of expiration with the written agreement of the client. </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7964857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381000" y="1382705"/>
            <a:ext cx="8229600" cy="881469"/>
          </a:xfrm>
        </p:spPr>
        <p:txBody>
          <a:bodyPr/>
          <a:lstStyle/>
          <a:p>
            <a:pPr eaLnBrk="1" hangingPunct="1"/>
            <a:r>
              <a:rPr lang="en-US" sz="3400" b="1" dirty="0"/>
              <a:t>Board Members</a:t>
            </a:r>
          </a:p>
        </p:txBody>
      </p:sp>
      <p:sp>
        <p:nvSpPr>
          <p:cNvPr id="5124" name="Rectangle 3"/>
          <p:cNvSpPr>
            <a:spLocks noGrp="1" noChangeArrowheads="1"/>
          </p:cNvSpPr>
          <p:nvPr>
            <p:ph type="body" idx="1"/>
          </p:nvPr>
        </p:nvSpPr>
        <p:spPr>
          <a:xfrm>
            <a:off x="381000" y="1981200"/>
            <a:ext cx="8534400" cy="4572000"/>
          </a:xfrm>
        </p:spPr>
        <p:txBody>
          <a:bodyPr/>
          <a:lstStyle/>
          <a:p>
            <a:pPr marL="0" lvl="0" indent="0" eaLnBrk="1" fontAlgn="auto" hangingPunct="1">
              <a:spcBef>
                <a:spcPts val="0"/>
              </a:spcBef>
              <a:spcAft>
                <a:spcPts val="0"/>
              </a:spcAft>
              <a:buNone/>
              <a:defRPr/>
            </a:pPr>
            <a:endParaRPr lang="en-US" sz="2300" b="1" dirty="0"/>
          </a:p>
          <a:p>
            <a:pPr marL="0" indent="0" eaLnBrk="1" fontAlgn="auto" hangingPunct="1">
              <a:spcBef>
                <a:spcPts val="0"/>
              </a:spcBef>
              <a:spcAft>
                <a:spcPts val="0"/>
              </a:spcAft>
              <a:buNone/>
              <a:defRPr/>
            </a:pPr>
            <a:r>
              <a:rPr lang="en-US" sz="2200" dirty="0"/>
              <a:t>Dale St.Clair, PharmD, </a:t>
            </a:r>
            <a:r>
              <a:rPr lang="en-US" sz="2200" i="1" dirty="0"/>
              <a:t>Chairman	</a:t>
            </a:r>
            <a:r>
              <a:rPr lang="en-US" sz="2200" dirty="0"/>
              <a:t>Sarah Melton, PharmD</a:t>
            </a:r>
            <a:endParaRPr lang="en-US" sz="2200" i="1" dirty="0"/>
          </a:p>
          <a:p>
            <a:pPr marL="0" indent="0" eaLnBrk="1" fontAlgn="auto" hangingPunct="1">
              <a:spcBef>
                <a:spcPts val="0"/>
              </a:spcBef>
              <a:spcAft>
                <a:spcPts val="0"/>
              </a:spcAft>
              <a:buNone/>
              <a:defRPr/>
            </a:pPr>
            <a:r>
              <a:rPr lang="en-US" sz="2200" dirty="0"/>
              <a:t>		</a:t>
            </a:r>
          </a:p>
          <a:p>
            <a:pPr marL="0" indent="0" eaLnBrk="1" fontAlgn="auto" hangingPunct="1">
              <a:spcBef>
                <a:spcPts val="0"/>
              </a:spcBef>
              <a:spcAft>
                <a:spcPts val="0"/>
              </a:spcAft>
              <a:buNone/>
              <a:defRPr/>
            </a:pPr>
            <a:r>
              <a:rPr lang="en-US" sz="2200" dirty="0"/>
              <a:t>Cheri Garvin, RPh, </a:t>
            </a:r>
            <a:r>
              <a:rPr lang="en-US" sz="2200" i="1" dirty="0"/>
              <a:t>Vice Chairman </a:t>
            </a:r>
            <a:r>
              <a:rPr lang="en-US" sz="2200" dirty="0"/>
              <a:t>	Wendy Nash, PharmD</a:t>
            </a:r>
          </a:p>
          <a:p>
            <a:pPr marL="0" indent="0" eaLnBrk="1" fontAlgn="auto" hangingPunct="1">
              <a:spcBef>
                <a:spcPts val="0"/>
              </a:spcBef>
              <a:spcAft>
                <a:spcPts val="0"/>
              </a:spcAft>
              <a:buNone/>
              <a:defRPr/>
            </a:pPr>
            <a:endParaRPr lang="en-US" sz="2200" i="1" dirty="0"/>
          </a:p>
          <a:p>
            <a:pPr marL="0" indent="0" eaLnBrk="1" fontAlgn="auto" hangingPunct="1">
              <a:spcBef>
                <a:spcPts val="0"/>
              </a:spcBef>
              <a:spcAft>
                <a:spcPts val="0"/>
              </a:spcAft>
              <a:buNone/>
              <a:defRPr/>
            </a:pPr>
            <a:r>
              <a:rPr lang="en-US" sz="2200" dirty="0"/>
              <a:t>Shannon Dowdy, PharmD		Kristopher S. Ratliff, </a:t>
            </a:r>
            <a:r>
              <a:rPr lang="en-US" sz="2200" dirty="0" err="1"/>
              <a:t>DPh</a:t>
            </a:r>
            <a:endParaRPr lang="en-US" sz="2200" i="1" dirty="0"/>
          </a:p>
          <a:p>
            <a:pPr marL="0" indent="0" eaLnBrk="1" fontAlgn="auto" hangingPunct="1">
              <a:spcBef>
                <a:spcPts val="0"/>
              </a:spcBef>
              <a:spcAft>
                <a:spcPts val="0"/>
              </a:spcAft>
              <a:buNone/>
              <a:defRPr/>
            </a:pPr>
            <a:r>
              <a:rPr lang="en-US" sz="2200" dirty="0"/>
              <a:t>			</a:t>
            </a:r>
          </a:p>
          <a:p>
            <a:pPr marL="0" indent="0" eaLnBrk="1" fontAlgn="auto" hangingPunct="1">
              <a:spcBef>
                <a:spcPts val="0"/>
              </a:spcBef>
              <a:spcAft>
                <a:spcPts val="0"/>
              </a:spcAft>
              <a:buNone/>
              <a:defRPr/>
            </a:pPr>
            <a:r>
              <a:rPr lang="en-US" sz="2200" i="1" dirty="0"/>
              <a:t>Citizen	Position - Vacant		</a:t>
            </a:r>
            <a:r>
              <a:rPr lang="en-US" sz="2200" dirty="0"/>
              <a:t>Patricia Richards-Spruill, RPh </a:t>
            </a:r>
            <a:r>
              <a:rPr lang="en-US" sz="2200" i="1" dirty="0"/>
              <a:t>					</a:t>
            </a:r>
          </a:p>
          <a:p>
            <a:pPr marL="0" indent="0" eaLnBrk="1" fontAlgn="auto" hangingPunct="1">
              <a:spcBef>
                <a:spcPts val="0"/>
              </a:spcBef>
              <a:spcAft>
                <a:spcPts val="0"/>
              </a:spcAft>
              <a:buNone/>
              <a:defRPr/>
            </a:pPr>
            <a:r>
              <a:rPr lang="en-US" sz="2200" dirty="0"/>
              <a:t>Lawrence Kocot, JD, </a:t>
            </a:r>
            <a:r>
              <a:rPr lang="en-US" sz="2200" i="1" dirty="0"/>
              <a:t>Citizen 		</a:t>
            </a:r>
            <a:r>
              <a:rPr lang="en-US" sz="2200" dirty="0"/>
              <a:t>Ling Yuan, PharmD	</a:t>
            </a:r>
            <a:endParaRPr lang="en-US" sz="2200" i="1" dirty="0"/>
          </a:p>
          <a:p>
            <a:pPr marL="0" indent="0" eaLnBrk="1" fontAlgn="auto" hangingPunct="1">
              <a:spcBef>
                <a:spcPts val="0"/>
              </a:spcBef>
              <a:spcAft>
                <a:spcPts val="0"/>
              </a:spcAft>
              <a:buNone/>
              <a:defRPr/>
            </a:pPr>
            <a:r>
              <a:rPr lang="en-US" sz="2200" i="1" dirty="0"/>
              <a:t>	</a:t>
            </a:r>
            <a:endParaRPr lang="en-US" sz="2300" i="1" dirty="0"/>
          </a:p>
          <a:p>
            <a:pPr marL="0" indent="0" eaLnBrk="1" fontAlgn="auto" hangingPunct="1">
              <a:spcBef>
                <a:spcPts val="0"/>
              </a:spcBef>
              <a:spcAft>
                <a:spcPts val="0"/>
              </a:spcAft>
              <a:buNone/>
              <a:defRPr/>
            </a:pPr>
            <a:r>
              <a:rPr lang="en-US" sz="2300" dirty="0"/>
              <a:t>	 </a:t>
            </a:r>
            <a:r>
              <a:rPr lang="en-US" sz="2300" i="1" dirty="0"/>
              <a:t>					</a:t>
            </a:r>
          </a:p>
          <a:p>
            <a:pPr marL="0" indent="0" eaLnBrk="1" fontAlgn="auto" hangingPunct="1">
              <a:spcBef>
                <a:spcPts val="0"/>
              </a:spcBef>
              <a:spcAft>
                <a:spcPts val="0"/>
              </a:spcAft>
              <a:buNone/>
              <a:defRPr/>
            </a:pPr>
            <a:r>
              <a:rPr lang="en-US" sz="2300" dirty="0"/>
              <a:t>						</a:t>
            </a:r>
          </a:p>
          <a:p>
            <a:pPr marL="0" indent="0" eaLnBrk="1" fontAlgn="auto" hangingPunct="1">
              <a:spcBef>
                <a:spcPts val="0"/>
              </a:spcBef>
              <a:spcAft>
                <a:spcPts val="0"/>
              </a:spcAft>
              <a:buNone/>
              <a:defRPr/>
            </a:pPr>
            <a:r>
              <a:rPr lang="en-US" sz="2300" dirty="0"/>
              <a:t>					</a:t>
            </a:r>
          </a:p>
          <a:p>
            <a:pPr marL="0" indent="0" eaLnBrk="1" fontAlgn="auto" hangingPunct="1">
              <a:spcBef>
                <a:spcPts val="0"/>
              </a:spcBef>
              <a:spcAft>
                <a:spcPts val="0"/>
              </a:spcAft>
              <a:buNone/>
              <a:defRPr/>
            </a:pPr>
            <a:r>
              <a:rPr lang="en-US" sz="2300" dirty="0"/>
              <a:t>					</a:t>
            </a:r>
          </a:p>
          <a:p>
            <a:pPr marL="0" indent="0" eaLnBrk="1" fontAlgn="auto" hangingPunct="1">
              <a:spcBef>
                <a:spcPts val="0"/>
              </a:spcBef>
              <a:spcAft>
                <a:spcPts val="0"/>
              </a:spcAft>
              <a:buNone/>
              <a:defRPr/>
            </a:pPr>
            <a:r>
              <a:rPr lang="en-US" sz="2300" dirty="0"/>
              <a:t>				</a:t>
            </a:r>
          </a:p>
          <a:p>
            <a:pPr marL="0" indent="0" eaLnBrk="1" fontAlgn="auto" hangingPunct="1">
              <a:spcBef>
                <a:spcPts val="0"/>
              </a:spcBef>
              <a:spcAft>
                <a:spcPts val="0"/>
              </a:spcAft>
              <a:buNone/>
              <a:defRPr/>
            </a:pPr>
            <a:r>
              <a:rPr lang="en-US" sz="2300" dirty="0"/>
              <a:t>														</a:t>
            </a:r>
            <a:br>
              <a:rPr lang="en-US" sz="2300" dirty="0"/>
            </a:br>
            <a:r>
              <a:rPr lang="en-US" sz="2300" i="1" dirty="0"/>
              <a:t>	</a:t>
            </a:r>
            <a:r>
              <a:rPr lang="en-US" sz="2000" i="1" dirty="0"/>
              <a:t>					</a:t>
            </a:r>
          </a:p>
          <a:p>
            <a:pPr marL="0" indent="0" eaLnBrk="1" fontAlgn="auto" hangingPunct="1">
              <a:spcBef>
                <a:spcPts val="0"/>
              </a:spcBef>
              <a:spcAft>
                <a:spcPts val="0"/>
              </a:spcAft>
              <a:buNone/>
              <a:defRPr/>
            </a:pPr>
            <a:r>
              <a:rPr lang="en-US" sz="2000" i="1" dirty="0"/>
              <a:t>					</a:t>
            </a:r>
            <a:r>
              <a:rPr lang="en-US" sz="2200" dirty="0"/>
              <a:t> </a:t>
            </a:r>
            <a:r>
              <a:rPr lang="en-US" sz="2200" i="1" dirty="0"/>
              <a:t>					</a:t>
            </a:r>
            <a:br>
              <a:rPr lang="en-US" sz="2200" dirty="0"/>
            </a:br>
            <a:endParaRPr lang="en-US" sz="2200" dirty="0"/>
          </a:p>
          <a:p>
            <a:pPr marL="0" indent="0" eaLnBrk="1" fontAlgn="auto" hangingPunct="1">
              <a:spcBef>
                <a:spcPts val="0"/>
              </a:spcBef>
              <a:spcAft>
                <a:spcPts val="0"/>
              </a:spcAft>
              <a:buNone/>
              <a:defRPr/>
            </a:pPr>
            <a:endParaRPr lang="en-US" sz="2200" b="1" dirty="0"/>
          </a:p>
          <a:p>
            <a:pPr marL="0" indent="0" eaLnBrk="1" fontAlgn="auto" hangingPunct="1">
              <a:spcBef>
                <a:spcPts val="0"/>
              </a:spcBef>
              <a:spcAft>
                <a:spcPts val="0"/>
              </a:spcAft>
              <a:buNone/>
              <a:defRPr/>
            </a:pPr>
            <a:r>
              <a:rPr lang="en-US" sz="2200" b="1" dirty="0"/>
              <a:t>			</a:t>
            </a:r>
            <a:r>
              <a:rPr lang="en-US" sz="1800" b="1" dirty="0"/>
              <a:t>	</a:t>
            </a:r>
            <a:br>
              <a:rPr lang="en-US" sz="1800" dirty="0"/>
            </a:br>
            <a:br>
              <a:rPr lang="en-US" sz="2800" dirty="0"/>
            </a:br>
            <a:endParaRPr lang="en-US" sz="26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261155973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Remaining portions of discontinued prescription drug orders retained by the CSB, BHA, or PACE site shall also be separated from active stock and either returned to the client or destroyed within 30 days of discontinuance with the written agreement of the client. </a:t>
            </a:r>
          </a:p>
          <a:p>
            <a:r>
              <a:rPr lang="en-US" sz="2400" b="0" i="0" u="none" strike="noStrike" baseline="0" dirty="0">
                <a:solidFill>
                  <a:srgbClr val="000000"/>
                </a:solidFill>
              </a:rPr>
              <a:t>Possible options for destruction of client’s medication:</a:t>
            </a:r>
          </a:p>
          <a:p>
            <a:pPr lvl="1"/>
            <a:r>
              <a:rPr lang="en-US" sz="2000" dirty="0">
                <a:solidFill>
                  <a:srgbClr val="000000"/>
                </a:solidFill>
              </a:rPr>
              <a:t>DEA-approved drug collection box;</a:t>
            </a:r>
          </a:p>
          <a:p>
            <a:pPr lvl="1"/>
            <a:r>
              <a:rPr lang="en-US" sz="2000" dirty="0">
                <a:solidFill>
                  <a:srgbClr val="000000"/>
                </a:solidFill>
              </a:rPr>
              <a:t>Use of drug deactivation pouches prior to placing in trash.</a:t>
            </a:r>
          </a:p>
          <a:p>
            <a:pPr lvl="1"/>
            <a:r>
              <a:rPr lang="en-US" sz="2000" b="0" i="0" u="none" strike="noStrike" baseline="0" dirty="0">
                <a:solidFill>
                  <a:srgbClr val="000000"/>
                </a:solidFill>
              </a:rPr>
              <a:t>Mix in used coffee grounds/kitty litter prior to placing in trash.</a:t>
            </a: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3050392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18VAC110-20-725, cont.</a:t>
            </a:r>
          </a:p>
        </p:txBody>
      </p:sp>
      <p:sp>
        <p:nvSpPr>
          <p:cNvPr id="5124" name="Rectangle 3"/>
          <p:cNvSpPr>
            <a:spLocks noGrp="1" noChangeArrowheads="1"/>
          </p:cNvSpPr>
          <p:nvPr>
            <p:ph type="body" idx="1"/>
          </p:nvPr>
        </p:nvSpPr>
        <p:spPr>
          <a:xfrm>
            <a:off x="480237" y="2286001"/>
            <a:ext cx="8229600" cy="3747294"/>
          </a:xfrm>
        </p:spPr>
        <p:txBody>
          <a:bodyPr/>
          <a:lstStyle/>
          <a:p>
            <a:pPr marL="0" marR="1820" indent="0">
              <a:buNone/>
            </a:pPr>
            <a:r>
              <a:rPr lang="en-US" sz="2400" dirty="0">
                <a:solidFill>
                  <a:srgbClr val="000000"/>
                </a:solidFill>
                <a:ea typeface="Nirmala UI Semilight" panose="020B0402040204020203" pitchFamily="34" charset="0"/>
                <a:cs typeface="Nirmala UI Semilight" panose="020B0402040204020203" pitchFamily="34" charset="0"/>
              </a:rPr>
              <a:t>R</a:t>
            </a: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ecord of destruction shall be made and maintained for one year for drugs destroyed by CSB/BHA and shall include the following: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a. Date of destruction;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b. Name of client;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c. Prescription number of the originally dispensed prescription drug order;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d. Drug name and strength;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e. Quantity of drug destroyed; and </a:t>
            </a:r>
          </a:p>
          <a:p>
            <a:pPr marL="0" indent="0">
              <a:buNone/>
            </a:pPr>
            <a:r>
              <a:rPr lang="en-US" sz="2400" b="0" i="0" u="none" strike="noStrike" baseline="0" dirty="0">
                <a:solidFill>
                  <a:srgbClr val="000000"/>
                </a:solidFill>
                <a:ea typeface="Nirmala UI Semilight" panose="020B0402040204020203" pitchFamily="34" charset="0"/>
                <a:cs typeface="Nirmala UI Semilight" panose="020B0402040204020203" pitchFamily="34" charset="0"/>
              </a:rPr>
              <a:t>f. Initials of the person performing the destruction. </a:t>
            </a:r>
          </a:p>
          <a:p>
            <a:pPr lvl="1"/>
            <a:endParaRPr lang="en-US" sz="2000" b="0" i="0" u="none" strike="noStrike" baseline="0" dirty="0">
              <a:solidFill>
                <a:srgbClr val="000000"/>
              </a:solidFill>
            </a:endParaRPr>
          </a:p>
          <a:p>
            <a:pPr lvl="1"/>
            <a:endParaRPr lang="en-US" sz="2000" b="0" i="0" u="none" strike="noStrike" baseline="0" dirty="0">
              <a:solidFill>
                <a:srgbClr val="000000"/>
              </a:solidFill>
            </a:endParaRPr>
          </a:p>
          <a:p>
            <a:pPr marL="0" indent="0">
              <a:buNone/>
            </a:pP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5285102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a:buFont typeface="+mj-lt"/>
              <a:buAutoNum type="arabicPeriod"/>
            </a:pPr>
            <a:r>
              <a:rPr lang="en-US" sz="2400" b="0" i="1" u="none" strike="noStrike" baseline="0" dirty="0">
                <a:solidFill>
                  <a:srgbClr val="000000"/>
                </a:solidFill>
              </a:rPr>
              <a:t>Q: Are nurses required to take the medication repackaging training? </a:t>
            </a:r>
          </a:p>
          <a:p>
            <a:pPr marL="0" indent="0">
              <a:buNone/>
            </a:pPr>
            <a:r>
              <a:rPr lang="en-US" sz="2400" b="0" i="1" u="none" strike="noStrike" baseline="0" dirty="0">
                <a:solidFill>
                  <a:srgbClr val="000000"/>
                </a:solidFill>
              </a:rPr>
              <a:t> </a:t>
            </a:r>
          </a:p>
          <a:p>
            <a:pPr marL="0" indent="0">
              <a:buNone/>
            </a:pPr>
            <a:r>
              <a:rPr lang="en-US" sz="2400" i="1" dirty="0">
                <a:solidFill>
                  <a:srgbClr val="FF0000"/>
                </a:solidFill>
              </a:rPr>
              <a:t>A: </a:t>
            </a:r>
            <a:r>
              <a:rPr lang="en-US" sz="2400" b="0" u="none" strike="noStrike" baseline="0" dirty="0">
                <a:solidFill>
                  <a:srgbClr val="FF0000"/>
                </a:solidFill>
              </a:rPr>
              <a:t>No.</a:t>
            </a:r>
          </a:p>
          <a:p>
            <a:pPr>
              <a:buFont typeface="+mj-lt"/>
              <a:buAutoNum type="arabicPeriod"/>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422774468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209800"/>
            <a:ext cx="8229600" cy="3823495"/>
          </a:xfrm>
        </p:spPr>
        <p:txBody>
          <a:bodyPr/>
          <a:lstStyle/>
          <a:p>
            <a:pPr marL="0" indent="0">
              <a:buNone/>
            </a:pPr>
            <a:r>
              <a:rPr lang="en-US" sz="2400" b="0" i="1" u="none" strike="noStrike" baseline="0" dirty="0">
                <a:solidFill>
                  <a:srgbClr val="000000"/>
                </a:solidFill>
              </a:rPr>
              <a:t>2. Q: What is the frequency that the training should be retaken? </a:t>
            </a:r>
            <a:r>
              <a:rPr lang="en-US" sz="2400" i="1" u="none" strike="noStrike" baseline="0" dirty="0">
                <a:solidFill>
                  <a:srgbClr val="000000"/>
                </a:solidFill>
                <a:latin typeface="+mj-lt"/>
              </a:rPr>
              <a:t>Regulations </a:t>
            </a:r>
            <a:r>
              <a:rPr lang="en-US" sz="2400" b="0" i="1" dirty="0">
                <a:solidFill>
                  <a:srgbClr val="000000"/>
                </a:solidFill>
                <a:effectLst/>
                <a:latin typeface="+mj-lt"/>
              </a:rPr>
              <a:t>speak to keeping record of training for specific time-period which would indicate that the training should be offered more than once but does not state the frequency needed for staff who have been previously trained.  </a:t>
            </a:r>
          </a:p>
          <a:p>
            <a:pPr marL="0" indent="0">
              <a:buNone/>
            </a:pPr>
            <a:r>
              <a:rPr lang="en-US" sz="2400" b="0" i="1" dirty="0">
                <a:solidFill>
                  <a:srgbClr val="FF0000"/>
                </a:solidFill>
                <a:effectLst/>
                <a:latin typeface="+mj-lt"/>
              </a:rPr>
              <a:t>A: </a:t>
            </a:r>
            <a:r>
              <a:rPr lang="en-US" sz="2400" b="0" i="0" dirty="0">
                <a:solidFill>
                  <a:srgbClr val="FF0000"/>
                </a:solidFill>
                <a:effectLst/>
                <a:latin typeface="+mj-lt"/>
              </a:rPr>
              <a:t>While </a:t>
            </a:r>
            <a:r>
              <a:rPr lang="en-US" sz="2400" dirty="0">
                <a:solidFill>
                  <a:srgbClr val="FF0000"/>
                </a:solidFill>
              </a:rPr>
              <a:t>18VAC110-20-726 requires program to retain records for 2 years from date of completion or termination of program, l</a:t>
            </a:r>
            <a:r>
              <a:rPr lang="en-US" sz="2400" b="0" u="none" strike="noStrike" baseline="0" dirty="0">
                <a:solidFill>
                  <a:srgbClr val="FF0000"/>
                </a:solidFill>
              </a:rPr>
              <a:t>aw and regulations do not require training to be repeated</a:t>
            </a:r>
            <a:r>
              <a:rPr lang="en-US" sz="2400" dirty="0">
                <a:solidFill>
                  <a:srgbClr val="FF0000"/>
                </a:solidFill>
              </a:rPr>
              <a:t>.  Program must also provide participant with certificate of completion which should be retained by participant.</a:t>
            </a:r>
            <a:r>
              <a:rPr lang="en-US" sz="2400" b="0" i="0" u="none" strike="noStrike" baseline="0" dirty="0">
                <a:solidFill>
                  <a:srgbClr val="000000"/>
                </a:solidFill>
              </a:rPr>
              <a:t> </a:t>
            </a:r>
          </a:p>
          <a:p>
            <a:pPr marL="0" indent="0">
              <a:buNone/>
            </a:pPr>
            <a:endParaRPr lang="en-US" sz="2400" b="0" i="1" u="none" strike="noStrike" baseline="0" dirty="0">
              <a:solidFill>
                <a:srgbClr val="FF0000"/>
              </a:solidFill>
            </a:endParaRPr>
          </a:p>
          <a:p>
            <a:pPr>
              <a:buFont typeface="+mj-lt"/>
              <a:buAutoNum type="arabicPeriod"/>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60997280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marL="0" indent="0" algn="just">
              <a:buNone/>
            </a:pPr>
            <a:r>
              <a:rPr lang="en-US" sz="2400" b="0" i="1" u="none" strike="noStrike" baseline="0" dirty="0">
                <a:solidFill>
                  <a:srgbClr val="000000"/>
                </a:solidFill>
              </a:rPr>
              <a:t>3. Q: While not specifically related to repackaging, there have been instances where a medication was punched out of the bubble pack accidentally or the individual decided they didn't want to take it after it's been punched out and the nurse wasn't available.  How should this be handled, especially if the medication is a controlled substance?  </a:t>
            </a:r>
          </a:p>
          <a:p>
            <a:pPr marL="0" indent="0" algn="just">
              <a:buNone/>
            </a:pPr>
            <a:r>
              <a:rPr lang="en-US" sz="2400" i="1" dirty="0">
                <a:solidFill>
                  <a:srgbClr val="FF0000"/>
                </a:solidFill>
              </a:rPr>
              <a:t>A: </a:t>
            </a:r>
            <a:r>
              <a:rPr lang="en-US" sz="2400" b="0" u="none" strike="noStrike" baseline="0" dirty="0">
                <a:solidFill>
                  <a:srgbClr val="FF0000"/>
                </a:solidFill>
              </a:rPr>
              <a:t>Drug should be wasted or destroyed, and properly documented.</a:t>
            </a:r>
          </a:p>
          <a:p>
            <a:pPr marL="0" indent="0">
              <a:buNone/>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61962847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marL="0" indent="0">
              <a:buNone/>
            </a:pPr>
            <a:r>
              <a:rPr lang="en-US" sz="2400" b="0" i="1" u="none" strike="noStrike" baseline="0" dirty="0">
                <a:solidFill>
                  <a:srgbClr val="07050F"/>
                </a:solidFill>
              </a:rPr>
              <a:t>4. Q: Can the repackaging training be done over Teams or WebEx?  </a:t>
            </a:r>
          </a:p>
          <a:p>
            <a:pPr marL="0" indent="0">
              <a:buNone/>
            </a:pPr>
            <a:endParaRPr lang="en-US" sz="2400" dirty="0">
              <a:solidFill>
                <a:srgbClr val="FF0000"/>
              </a:solidFill>
              <a:latin typeface="+mj-lt"/>
            </a:endParaRPr>
          </a:p>
          <a:p>
            <a:pPr marL="0" indent="0" algn="l">
              <a:buNone/>
            </a:pPr>
            <a:r>
              <a:rPr lang="en-US" sz="2400" dirty="0">
                <a:solidFill>
                  <a:srgbClr val="FF0000"/>
                </a:solidFill>
              </a:rPr>
              <a:t>A: This subject is not specifically addressed in law or regulation.  However, the program will need to ensure its </a:t>
            </a:r>
            <a:r>
              <a:rPr lang="en-US" sz="2400" b="0" u="none" strike="noStrike" baseline="0" dirty="0">
                <a:solidFill>
                  <a:srgbClr val="FF0000"/>
                </a:solidFill>
              </a:rPr>
              <a:t>post-training assessment allows for proper demonstration of the knowledge and skills necessary for repackaging with safety and accuracy as required in 18VAC110-20-726. </a:t>
            </a:r>
          </a:p>
          <a:p>
            <a:pPr marL="0" indent="0">
              <a:buNone/>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251045010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902869"/>
          </a:xfrm>
        </p:spPr>
        <p:txBody>
          <a:bodyPr/>
          <a:lstStyle/>
          <a:p>
            <a:pPr marL="0" indent="0" algn="just">
              <a:buNone/>
            </a:pPr>
            <a:r>
              <a:rPr lang="en-US" sz="2400" b="0" i="1" u="none" strike="noStrike" baseline="0" dirty="0">
                <a:solidFill>
                  <a:srgbClr val="000000"/>
                </a:solidFill>
              </a:rPr>
              <a:t>5. Q. Can you provide clarity and specific examples of what repackaging means and specific examples of when it applies?</a:t>
            </a:r>
          </a:p>
          <a:p>
            <a:pPr marL="0" indent="0" algn="just">
              <a:buNone/>
            </a:pPr>
            <a:r>
              <a:rPr lang="en-US" sz="2400" dirty="0">
                <a:solidFill>
                  <a:srgbClr val="FF0000"/>
                </a:solidFill>
              </a:rPr>
              <a:t>A: Law was passed to 1) authorize the practice of PACT teams at a CSB/BHA to take a limited supply of dispensed medication in a pill-box to a specific patient, who may be homeless or otherwise unable to securely store the entire amount of medication and fully adhere to taking the medication as prescribed and dispensed, and 2) authorize the CSB or BHA to maintain storage of a patient’s medication.  </a:t>
            </a:r>
            <a:endParaRPr lang="en-US" sz="2400" b="0" u="none" strike="noStrike" baseline="0" dirty="0">
              <a:solidFill>
                <a:srgbClr val="FF0000"/>
              </a:solidFill>
            </a:endParaRPr>
          </a:p>
          <a:p>
            <a:pPr>
              <a:buFont typeface="+mj-lt"/>
              <a:buAutoNum type="arabicPeriod"/>
            </a:pPr>
            <a:endParaRPr lang="en-US" sz="2400" dirty="0">
              <a:latin typeface="+mj-lt"/>
            </a:endParaRPr>
          </a:p>
          <a:p>
            <a:pPr>
              <a:buFont typeface="+mj-lt"/>
              <a:buAutoNum type="arabicPeriod"/>
            </a:pPr>
            <a:endParaRPr lang="en-US" sz="2400"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89904056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209801"/>
            <a:ext cx="8229600" cy="3823494"/>
          </a:xfrm>
        </p:spPr>
        <p:txBody>
          <a:bodyPr/>
          <a:lstStyle/>
          <a:p>
            <a:pPr marL="0" indent="0">
              <a:buNone/>
            </a:pPr>
            <a:r>
              <a:rPr lang="en-US" sz="2400" b="0" i="1" u="none" strike="noStrike" baseline="0" dirty="0">
                <a:solidFill>
                  <a:srgbClr val="000000"/>
                </a:solidFill>
              </a:rPr>
              <a:t>6. Q: Is it permissible to repackage medications into blister or bubble packaging at a repackaging site</a:t>
            </a:r>
            <a:r>
              <a:rPr lang="en-US" sz="2400" i="1" dirty="0">
                <a:solidFill>
                  <a:srgbClr val="000000"/>
                </a:solidFill>
              </a:rPr>
              <a:t>?</a:t>
            </a:r>
            <a:endParaRPr lang="en-US" sz="2400" b="0" i="1" u="none" strike="noStrike" baseline="0" dirty="0">
              <a:solidFill>
                <a:srgbClr val="000000"/>
              </a:solidFill>
            </a:endParaRPr>
          </a:p>
          <a:p>
            <a:pPr marL="457200" indent="-457200">
              <a:buAutoNum type="alphaUcPeriod"/>
            </a:pPr>
            <a:r>
              <a:rPr lang="en-US" sz="2400" dirty="0">
                <a:solidFill>
                  <a:srgbClr val="FF0000"/>
                </a:solidFill>
                <a:latin typeface="+mj-lt"/>
              </a:rPr>
              <a:t>Only a pharmacist at the CSB or BHA may repackage an already dispensed drug into such compliance packaging pursuant to 18VAC110-20-727 and it must comply with the more robust repackaging and labeling requirements of 18VAC110-20-340(B).</a:t>
            </a:r>
          </a:p>
          <a:p>
            <a:pPr marL="400050" lvl="1" indent="0" algn="just">
              <a:buNone/>
            </a:pPr>
            <a:r>
              <a:rPr lang="en-US" sz="2400" dirty="0">
                <a:solidFill>
                  <a:srgbClr val="FF0000"/>
                </a:solidFill>
              </a:rPr>
              <a:t>The allowance for a CSB/BHA to “repackage” is limited in scope and limited to</a:t>
            </a:r>
            <a:r>
              <a:rPr lang="en-US" sz="2400" b="0" i="0" u="none" strike="noStrike" baseline="0" dirty="0">
                <a:solidFill>
                  <a:srgbClr val="FF0000"/>
                </a:solidFill>
              </a:rPr>
              <a:t> a container designed for a person to be able to repackage his own dispensed medications to assist with self-administration and compliance with dosage instructions.</a:t>
            </a:r>
            <a:r>
              <a:rPr lang="en-US" sz="2400" dirty="0">
                <a:solidFill>
                  <a:srgbClr val="FF0000"/>
                </a:solidFill>
              </a:rPr>
              <a:t> </a:t>
            </a:r>
          </a:p>
          <a:p>
            <a:pPr marL="0" indent="0">
              <a:buNone/>
            </a:pPr>
            <a:endParaRPr lang="en-US" sz="2400" dirty="0">
              <a:solidFill>
                <a:srgbClr val="FF0000"/>
              </a:solidFill>
            </a:endParaRPr>
          </a:p>
          <a:p>
            <a:pPr marL="0" indent="0">
              <a:buNone/>
            </a:pPr>
            <a:endParaRPr lang="en-US" sz="2400" dirty="0">
              <a:solidFill>
                <a:srgbClr val="FF0000"/>
              </a:solidFill>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33875806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371600"/>
            <a:ext cx="8229600" cy="7620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1981200"/>
            <a:ext cx="8229600" cy="4052095"/>
          </a:xfrm>
        </p:spPr>
        <p:txBody>
          <a:bodyPr/>
          <a:lstStyle/>
          <a:p>
            <a:pPr marL="0" indent="0">
              <a:buNone/>
            </a:pPr>
            <a:r>
              <a:rPr lang="en-US" sz="2200" b="0" i="1" u="none" strike="noStrike" baseline="0" dirty="0"/>
              <a:t>7. Q: We maintain "Release of Medication" slips with the lot # and exp dates of the meds we hand out. How long do we need to maintain theses slips? </a:t>
            </a:r>
          </a:p>
          <a:p>
            <a:pPr marL="0" indent="0">
              <a:buNone/>
            </a:pPr>
            <a:r>
              <a:rPr lang="en-US" sz="2200" dirty="0">
                <a:solidFill>
                  <a:srgbClr val="FF0000"/>
                </a:solidFill>
              </a:rPr>
              <a:t>A: Regulation requires a</a:t>
            </a:r>
            <a:r>
              <a:rPr lang="en-US" sz="2200" b="0" i="0" u="none" strike="noStrike" baseline="0" dirty="0">
                <a:solidFill>
                  <a:srgbClr val="FF0000"/>
                </a:solidFill>
              </a:rPr>
              <a:t> record of repackaging to be made and maintained for one year from the date of repackaging and shall include the following: </a:t>
            </a:r>
          </a:p>
          <a:p>
            <a:r>
              <a:rPr lang="en-US" sz="2200" b="0" i="0" u="none" strike="noStrike" baseline="0" dirty="0">
                <a:solidFill>
                  <a:srgbClr val="FF0000"/>
                </a:solidFill>
              </a:rPr>
              <a:t>Date of repackaging, name of client;</a:t>
            </a:r>
          </a:p>
          <a:p>
            <a:r>
              <a:rPr lang="en-US" sz="2200" b="0" i="0" u="none" strike="noStrike" baseline="0" dirty="0">
                <a:solidFill>
                  <a:srgbClr val="FF0000"/>
                </a:solidFill>
              </a:rPr>
              <a:t>Rx number of originally dispensed prescription drug order; </a:t>
            </a:r>
          </a:p>
          <a:p>
            <a:r>
              <a:rPr lang="en-US" sz="2200" b="0" i="0" u="none" strike="noStrike" baseline="0" dirty="0">
                <a:solidFill>
                  <a:srgbClr val="FF0000"/>
                </a:solidFill>
              </a:rPr>
              <a:t>Pharmacy name; </a:t>
            </a:r>
          </a:p>
          <a:p>
            <a:r>
              <a:rPr lang="en-US" sz="2200" b="0" i="0" u="none" strike="noStrike" baseline="0" dirty="0">
                <a:solidFill>
                  <a:srgbClr val="FF0000"/>
                </a:solidFill>
              </a:rPr>
              <a:t>Drug name and strength, quantity of drug repackaged; and </a:t>
            </a:r>
          </a:p>
          <a:p>
            <a:r>
              <a:rPr lang="en-US" sz="2200" b="0" i="0" u="none" strike="noStrike" baseline="0" dirty="0">
                <a:solidFill>
                  <a:srgbClr val="FF0000"/>
                </a:solidFill>
              </a:rPr>
              <a:t>Initials of person performing the repackaging and verifying accuracy of the repackaged drug container. </a:t>
            </a:r>
          </a:p>
          <a:p>
            <a:pPr marL="0" indent="0">
              <a:buNone/>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66041117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marL="0" indent="0" algn="just">
              <a:buNone/>
            </a:pPr>
            <a:r>
              <a:rPr lang="en-US" sz="2400" b="0" i="1" u="none" strike="noStrike" baseline="0" dirty="0">
                <a:solidFill>
                  <a:srgbClr val="000000"/>
                </a:solidFill>
              </a:rPr>
              <a:t>8. Q:  Is the repackaging allowance for medications that an individual is no longer taking that can be used for another individual?  </a:t>
            </a:r>
          </a:p>
          <a:p>
            <a:pPr marL="0" indent="0" algn="just">
              <a:buNone/>
            </a:pPr>
            <a:r>
              <a:rPr lang="en-US" sz="2400" dirty="0">
                <a:solidFill>
                  <a:srgbClr val="FF0000"/>
                </a:solidFill>
              </a:rPr>
              <a:t>A:  </a:t>
            </a:r>
            <a:r>
              <a:rPr lang="en-US" sz="2400" b="0" i="1" u="none" strike="noStrike" baseline="0" dirty="0">
                <a:solidFill>
                  <a:srgbClr val="FF0000"/>
                </a:solidFill>
              </a:rPr>
              <a:t>No.  Per 18VAC110-20-725(E), any portion of a client’s prescription drug retained by the CSB/BHA shall only be used for the client for whom the drug was originally dispensed.  Remaining portions of discontinued prescription drug orders shall be separated from active stock and either returned to the client or destroyed within 30 days of discontinuance with the written agreement of the client. </a:t>
            </a:r>
          </a:p>
          <a:p>
            <a:pPr algn="l"/>
            <a:endParaRPr lang="en-US" sz="1800" b="0" i="0" u="none" strike="noStrike" baseline="0" dirty="0">
              <a:solidFill>
                <a:srgbClr val="000000"/>
              </a:solidFill>
            </a:endParaRPr>
          </a:p>
          <a:p>
            <a:pPr marL="0" indent="0">
              <a:buNone/>
            </a:pPr>
            <a:endParaRPr lang="en-US" sz="2400" b="0" i="1" u="none" strike="noStrike" baseline="0" dirty="0">
              <a:solidFill>
                <a:srgbClr val="FF0000"/>
              </a:solidFill>
            </a:endParaRPr>
          </a:p>
          <a:p>
            <a:pPr>
              <a:buFont typeface="+mj-lt"/>
              <a:buAutoNum type="arabicPeriod"/>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9947915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b="1" i="0" u="none" strike="noStrike" baseline="0" dirty="0">
                <a:solidFill>
                  <a:srgbClr val="000000"/>
                </a:solidFill>
              </a:rPr>
              <a:t>§ </a:t>
            </a:r>
            <a:r>
              <a:rPr lang="en-US" sz="1800" b="1" i="0" u="none" strike="noStrike" baseline="0" dirty="0">
                <a:solidFill>
                  <a:srgbClr val="000000"/>
                </a:solidFill>
                <a:latin typeface="Times New Roman" panose="02020603050405020304" pitchFamily="18" charset="0"/>
              </a:rPr>
              <a:t> </a:t>
            </a:r>
            <a:r>
              <a:rPr lang="en-US" b="1" dirty="0"/>
              <a:t>54.1-3420.2 (C)</a:t>
            </a:r>
          </a:p>
        </p:txBody>
      </p:sp>
      <p:sp>
        <p:nvSpPr>
          <p:cNvPr id="5124" name="Rectangle 3"/>
          <p:cNvSpPr>
            <a:spLocks noGrp="1" noChangeArrowheads="1"/>
          </p:cNvSpPr>
          <p:nvPr>
            <p:ph type="body" idx="1"/>
          </p:nvPr>
        </p:nvSpPr>
        <p:spPr>
          <a:xfrm>
            <a:off x="480237" y="2574131"/>
            <a:ext cx="8229600" cy="3459163"/>
          </a:xfrm>
        </p:spPr>
        <p:txBody>
          <a:bodyPr/>
          <a:lstStyle/>
          <a:p>
            <a:pPr algn="l"/>
            <a:r>
              <a:rPr lang="en-US" sz="2400" b="0" i="0" u="none" strike="noStrike" baseline="0" dirty="0">
                <a:solidFill>
                  <a:srgbClr val="444444"/>
                </a:solidFill>
                <a:latin typeface="+mj-lt"/>
              </a:rPr>
              <a:t>Passed by the 2010 General Assembly</a:t>
            </a:r>
          </a:p>
          <a:p>
            <a:pPr algn="l"/>
            <a:r>
              <a:rPr lang="en-US" sz="2400" b="0" i="0" strike="noStrike" baseline="0" dirty="0">
                <a:solidFill>
                  <a:srgbClr val="444444"/>
                </a:solidFill>
                <a:latin typeface="+mj-lt"/>
              </a:rPr>
              <a:t>Prescription drug orders </a:t>
            </a:r>
            <a:r>
              <a:rPr lang="en-US" sz="2400" b="1" i="0" strike="noStrike" baseline="0" dirty="0">
                <a:solidFill>
                  <a:srgbClr val="FF0000"/>
                </a:solidFill>
                <a:latin typeface="+mj-lt"/>
              </a:rPr>
              <a:t>dispensed to a patient </a:t>
            </a:r>
            <a:r>
              <a:rPr lang="en-US" sz="2400" b="0" i="0" strike="noStrike" baseline="0" dirty="0">
                <a:solidFill>
                  <a:srgbClr val="444444"/>
                </a:solidFill>
                <a:latin typeface="+mj-lt"/>
              </a:rPr>
              <a:t>and </a:t>
            </a:r>
            <a:r>
              <a:rPr lang="en-US" sz="2400" b="1" i="0" strike="noStrike" baseline="0" dirty="0">
                <a:solidFill>
                  <a:srgbClr val="FF0000"/>
                </a:solidFill>
                <a:latin typeface="+mj-lt"/>
              </a:rPr>
              <a:t>delivered to a community services board or behavioral health authority</a:t>
            </a:r>
            <a:r>
              <a:rPr lang="en-US" sz="2400" b="0" i="0" strike="noStrike" baseline="0" dirty="0">
                <a:solidFill>
                  <a:srgbClr val="FF0000"/>
                </a:solidFill>
                <a:latin typeface="+mj-lt"/>
              </a:rPr>
              <a:t> </a:t>
            </a:r>
            <a:r>
              <a:rPr lang="en-US" sz="2400" b="0" i="0" strike="noStrike" baseline="0" dirty="0">
                <a:solidFill>
                  <a:srgbClr val="444444"/>
                </a:solidFill>
                <a:latin typeface="+mj-lt"/>
              </a:rPr>
              <a:t>facility licensed by the Department of Behavioral Health and Developmental Services </a:t>
            </a:r>
            <a:r>
              <a:rPr lang="en-US" sz="2400" b="1" i="0" strike="noStrike" baseline="0" dirty="0">
                <a:solidFill>
                  <a:srgbClr val="FF0000"/>
                </a:solidFill>
                <a:latin typeface="+mj-lt"/>
              </a:rPr>
              <a:t>upon the signed written request of the patient or the patient's legally authorized representative </a:t>
            </a:r>
            <a:r>
              <a:rPr lang="en-US" sz="2400" i="0" strike="noStrike" baseline="0" dirty="0">
                <a:latin typeface="+mj-lt"/>
              </a:rPr>
              <a:t>may be </a:t>
            </a:r>
            <a:r>
              <a:rPr lang="en-US" sz="2400" b="1" i="0" strike="noStrike" baseline="0" dirty="0">
                <a:solidFill>
                  <a:srgbClr val="FF0000"/>
                </a:solidFill>
                <a:latin typeface="+mj-lt"/>
              </a:rPr>
              <a:t>stored, retained, and repackaged at the facility on behalf of the patient for subsequent delivery or administration</a:t>
            </a:r>
            <a:r>
              <a:rPr lang="en-US" sz="2400" b="0" i="0" u="none" strike="noStrike" baseline="0" dirty="0">
                <a:solidFill>
                  <a:srgbClr val="FF0000"/>
                </a:solidFill>
                <a:latin typeface="+mj-lt"/>
              </a:rPr>
              <a:t>. </a:t>
            </a:r>
            <a:endParaRPr lang="en-US" sz="2400" dirty="0">
              <a:solidFill>
                <a:srgbClr val="FF0000"/>
              </a:solidFill>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23379127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marL="0" marR="0" indent="0" algn="l">
              <a:spcBef>
                <a:spcPts val="0"/>
              </a:spcBef>
              <a:spcAft>
                <a:spcPts val="0"/>
              </a:spcAft>
              <a:buNone/>
            </a:pPr>
            <a:r>
              <a:rPr lang="en-US" sz="2400" b="0" i="1" dirty="0">
                <a:effectLst/>
              </a:rPr>
              <a:t>9. Q: If a medication dosage is changed by a prescriber</a:t>
            </a:r>
            <a:r>
              <a:rPr lang="en-US" sz="2400" i="1" dirty="0"/>
              <a:t>, </a:t>
            </a:r>
            <a:r>
              <a:rPr lang="en-US" sz="2400" b="0" i="1" dirty="0">
                <a:effectLst/>
              </a:rPr>
              <a:t>is the trained staff permitted to use supply on hand to repackage or must the label match the order? </a:t>
            </a:r>
          </a:p>
          <a:p>
            <a:pPr marL="0" marR="0" indent="0" algn="l">
              <a:spcBef>
                <a:spcPts val="0"/>
              </a:spcBef>
              <a:spcAft>
                <a:spcPts val="0"/>
              </a:spcAft>
              <a:buNone/>
            </a:pPr>
            <a:r>
              <a:rPr lang="en-US" sz="2400" dirty="0">
                <a:solidFill>
                  <a:srgbClr val="FF0000"/>
                </a:solidFill>
              </a:rPr>
              <a:t>A:  Per 18VAC110-20-725, at </a:t>
            </a:r>
            <a:r>
              <a:rPr lang="en-US" sz="2400" b="0" i="0" u="none" strike="noStrike" baseline="0" dirty="0">
                <a:solidFill>
                  <a:srgbClr val="FF0000"/>
                </a:solidFill>
              </a:rPr>
              <a:t>the time a repackaged drug is initially given to a client, and upon any subsequent change in the medication order, the client shall be provided written information about the name and strength of the drug and the directions for use. Such written information shall have been prepared by a pharmacy or by a nurse at the CSB or BHA. </a:t>
            </a:r>
            <a:endParaRPr lang="en-US" sz="2400" i="1" dirty="0">
              <a:solidFill>
                <a:srgbClr val="FF0000"/>
              </a:solidFill>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3393614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Questions</a:t>
            </a:r>
          </a:p>
        </p:txBody>
      </p:sp>
      <p:sp>
        <p:nvSpPr>
          <p:cNvPr id="5124" name="Rectangle 3"/>
          <p:cNvSpPr>
            <a:spLocks noGrp="1" noChangeArrowheads="1"/>
          </p:cNvSpPr>
          <p:nvPr>
            <p:ph type="body" idx="1"/>
          </p:nvPr>
        </p:nvSpPr>
        <p:spPr>
          <a:xfrm>
            <a:off x="480237" y="2574131"/>
            <a:ext cx="8229600" cy="3459163"/>
          </a:xfrm>
        </p:spPr>
        <p:txBody>
          <a:bodyPr/>
          <a:lstStyle/>
          <a:p>
            <a:pPr marL="0" marR="0" indent="0" algn="just">
              <a:spcBef>
                <a:spcPts val="0"/>
              </a:spcBef>
              <a:spcAft>
                <a:spcPts val="0"/>
              </a:spcAft>
              <a:buNone/>
            </a:pPr>
            <a:r>
              <a:rPr lang="en-US" sz="2400" b="0" i="1" dirty="0">
                <a:solidFill>
                  <a:srgbClr val="242424"/>
                </a:solidFill>
                <a:effectLst/>
              </a:rPr>
              <a:t>10. Q:  What does "board-approved drug storage location" mean? </a:t>
            </a:r>
          </a:p>
          <a:p>
            <a:pPr marL="0" marR="0" indent="0" algn="just">
              <a:spcBef>
                <a:spcPts val="0"/>
              </a:spcBef>
              <a:spcAft>
                <a:spcPts val="0"/>
              </a:spcAft>
              <a:buNone/>
            </a:pPr>
            <a:r>
              <a:rPr lang="en-US" sz="2400" b="0" i="1" dirty="0">
                <a:solidFill>
                  <a:srgbClr val="242424"/>
                </a:solidFill>
                <a:effectLst/>
              </a:rPr>
              <a:t> </a:t>
            </a:r>
          </a:p>
          <a:p>
            <a:pPr marL="0" marR="0" indent="0" algn="just">
              <a:spcBef>
                <a:spcPts val="0"/>
              </a:spcBef>
              <a:spcAft>
                <a:spcPts val="0"/>
              </a:spcAft>
              <a:buNone/>
            </a:pPr>
            <a:r>
              <a:rPr lang="en-US" sz="2400" dirty="0">
                <a:solidFill>
                  <a:srgbClr val="FF0000"/>
                </a:solidFill>
              </a:rPr>
              <a:t>A:  Requirements to store remaining portion of drug in a “board-approved drug storage location” in 18VAC110-20-725 and 18VAC110-20-727 mean the </a:t>
            </a:r>
            <a:r>
              <a:rPr lang="en-US" sz="2400" b="0" i="0" u="none" strike="noStrike" baseline="0" dirty="0">
                <a:solidFill>
                  <a:srgbClr val="FF0000"/>
                </a:solidFill>
              </a:rPr>
              <a:t>lockable cabinet, cart, device, or other area </a:t>
            </a:r>
            <a:r>
              <a:rPr lang="en-US" sz="2400" dirty="0">
                <a:solidFill>
                  <a:srgbClr val="FF0000"/>
                </a:solidFill>
              </a:rPr>
              <a:t>inspected and approved by the Board, associated with the controlled substances registration issued to the CSB/BHA.  Refer also to 18VAC110-20-710.</a:t>
            </a:r>
            <a:endParaRPr lang="en-US" sz="2400" b="0" i="0" dirty="0">
              <a:solidFill>
                <a:srgbClr val="FF0000"/>
              </a:solidFill>
              <a:effectLst/>
            </a:endParaRPr>
          </a:p>
          <a:p>
            <a:pPr>
              <a:buFont typeface="+mj-lt"/>
              <a:buAutoNum type="arabicPeriod"/>
            </a:pPr>
            <a:endParaRPr lang="en-US" sz="2400" i="1"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26862279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p:txBody>
          <a:bodyPr/>
          <a:lstStyle/>
          <a:p>
            <a:pPr eaLnBrk="1" hangingPunct="1"/>
            <a:r>
              <a:rPr lang="en-US" sz="3400" dirty="0"/>
              <a:t> </a:t>
            </a:r>
          </a:p>
        </p:txBody>
      </p:sp>
      <p:sp>
        <p:nvSpPr>
          <p:cNvPr id="5124" name="Rectangle 3"/>
          <p:cNvSpPr>
            <a:spLocks noGrp="1" noChangeArrowheads="1"/>
          </p:cNvSpPr>
          <p:nvPr>
            <p:ph type="body" idx="1"/>
          </p:nvPr>
        </p:nvSpPr>
        <p:spPr>
          <a:xfrm>
            <a:off x="457200" y="1752600"/>
            <a:ext cx="8229600" cy="4221163"/>
          </a:xfrm>
        </p:spPr>
        <p:txBody>
          <a:bodyPr/>
          <a:lstStyle/>
          <a:p>
            <a:pPr marL="0" indent="0" algn="ctr" eaLnBrk="1" hangingPunct="1">
              <a:buNone/>
            </a:pPr>
            <a:endParaRPr lang="en-US" sz="3600" b="1" dirty="0"/>
          </a:p>
          <a:p>
            <a:pPr marL="0" indent="0" algn="ctr" eaLnBrk="1" hangingPunct="1">
              <a:buNone/>
            </a:pPr>
            <a:endParaRPr lang="en-US" sz="3600" b="1" dirty="0"/>
          </a:p>
          <a:p>
            <a:pPr marL="0" indent="0" algn="ctr" eaLnBrk="1" hangingPunct="1">
              <a:buNone/>
            </a:pPr>
            <a:endParaRPr lang="en-US" sz="3600" b="1"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pic>
        <p:nvPicPr>
          <p:cNvPr id="1026" name="Picture 2" descr="Download Question Mark Question Response Royalty-Free Stock ...">
            <a:extLst>
              <a:ext uri="{FF2B5EF4-FFF2-40B4-BE49-F238E27FC236}">
                <a16:creationId xmlns:a16="http://schemas.microsoft.com/office/drawing/2014/main" id="{4A219689-D44A-B702-DD42-1ACFA1076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1" y="1752600"/>
            <a:ext cx="3962399" cy="3809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6414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p:spPr>
        <p:txBody>
          <a:bodyPr/>
          <a:lstStyle/>
          <a:p>
            <a:r>
              <a:rPr lang="en-US"/>
              <a:t>www.dhp.virginia.gov</a:t>
            </a:r>
          </a:p>
        </p:txBody>
      </p:sp>
      <p:sp>
        <p:nvSpPr>
          <p:cNvPr id="56323" name="Rectangle 2"/>
          <p:cNvSpPr>
            <a:spLocks noGrp="1" noChangeArrowheads="1"/>
          </p:cNvSpPr>
          <p:nvPr>
            <p:ph type="title"/>
          </p:nvPr>
        </p:nvSpPr>
        <p:spPr/>
        <p:txBody>
          <a:bodyPr/>
          <a:lstStyle/>
          <a:p>
            <a:pPr eaLnBrk="1" hangingPunct="1"/>
            <a:r>
              <a:rPr lang="en-US" b="1" dirty="0"/>
              <a:t>Contact Information</a:t>
            </a:r>
          </a:p>
        </p:txBody>
      </p:sp>
      <p:sp>
        <p:nvSpPr>
          <p:cNvPr id="56324" name="Rectangle 3"/>
          <p:cNvSpPr>
            <a:spLocks noGrp="1" noChangeArrowheads="1"/>
          </p:cNvSpPr>
          <p:nvPr>
            <p:ph type="body" idx="1"/>
          </p:nvPr>
        </p:nvSpPr>
        <p:spPr>
          <a:xfrm>
            <a:off x="457200" y="2743200"/>
            <a:ext cx="8229600" cy="3306763"/>
          </a:xfrm>
        </p:spPr>
        <p:txBody>
          <a:bodyPr/>
          <a:lstStyle/>
          <a:p>
            <a:pPr eaLnBrk="1" hangingPunct="1">
              <a:lnSpc>
                <a:spcPct val="80000"/>
              </a:lnSpc>
              <a:buFontTx/>
              <a:buNone/>
            </a:pPr>
            <a:r>
              <a:rPr lang="en-US" sz="2400" dirty="0"/>
              <a:t>Department of Health Professions</a:t>
            </a:r>
          </a:p>
          <a:p>
            <a:pPr eaLnBrk="1" hangingPunct="1">
              <a:lnSpc>
                <a:spcPct val="80000"/>
              </a:lnSpc>
              <a:buFontTx/>
              <a:buNone/>
            </a:pPr>
            <a:r>
              <a:rPr lang="en-US" sz="2400" dirty="0"/>
              <a:t>Virginia Board of Pharmacy</a:t>
            </a:r>
          </a:p>
          <a:p>
            <a:pPr eaLnBrk="1" hangingPunct="1">
              <a:lnSpc>
                <a:spcPct val="80000"/>
              </a:lnSpc>
              <a:buFontTx/>
              <a:buNone/>
            </a:pPr>
            <a:r>
              <a:rPr lang="en-US" sz="2400" dirty="0"/>
              <a:t>Perimeter Center</a:t>
            </a:r>
          </a:p>
          <a:p>
            <a:pPr eaLnBrk="1" hangingPunct="1">
              <a:lnSpc>
                <a:spcPct val="80000"/>
              </a:lnSpc>
              <a:buFontTx/>
              <a:buNone/>
            </a:pPr>
            <a:r>
              <a:rPr lang="en-US" sz="2400" dirty="0"/>
              <a:t>9960 Mayland Drive, Suite 300</a:t>
            </a:r>
          </a:p>
          <a:p>
            <a:pPr eaLnBrk="1" hangingPunct="1">
              <a:lnSpc>
                <a:spcPct val="80000"/>
              </a:lnSpc>
              <a:buFontTx/>
              <a:buNone/>
            </a:pPr>
            <a:r>
              <a:rPr lang="en-US" sz="2400" dirty="0"/>
              <a:t>Henrico, VA  23233</a:t>
            </a:r>
          </a:p>
          <a:p>
            <a:pPr eaLnBrk="1" hangingPunct="1">
              <a:lnSpc>
                <a:spcPct val="80000"/>
              </a:lnSpc>
              <a:buFontTx/>
              <a:buNone/>
            </a:pPr>
            <a:endParaRPr lang="en-US" sz="2400" dirty="0"/>
          </a:p>
          <a:p>
            <a:pPr eaLnBrk="1" hangingPunct="1">
              <a:lnSpc>
                <a:spcPct val="80000"/>
              </a:lnSpc>
              <a:buFontTx/>
              <a:buNone/>
            </a:pPr>
            <a:r>
              <a:rPr lang="en-US" sz="2400" dirty="0"/>
              <a:t>(804) 367-4456</a:t>
            </a:r>
            <a:br>
              <a:rPr lang="en-US" sz="2400" dirty="0"/>
            </a:br>
            <a:endParaRPr lang="en-US" sz="2400" dirty="0"/>
          </a:p>
          <a:p>
            <a:pPr eaLnBrk="1" hangingPunct="1">
              <a:lnSpc>
                <a:spcPct val="80000"/>
              </a:lnSpc>
              <a:buFontTx/>
              <a:buNone/>
            </a:pPr>
            <a:r>
              <a:rPr lang="en-US" sz="2400" dirty="0">
                <a:hlinkClick r:id="rId2"/>
              </a:rPr>
              <a:t>pharmbd@dhp.virginia.gov</a:t>
            </a:r>
            <a:r>
              <a:rPr lang="en-US" sz="2400" dirty="0"/>
              <a:t> </a:t>
            </a:r>
          </a:p>
          <a:p>
            <a:pPr eaLnBrk="1" hangingPunct="1">
              <a:lnSpc>
                <a:spcPct val="80000"/>
              </a:lnSpc>
              <a:buFontTx/>
              <a:buNone/>
            </a:pPr>
            <a:r>
              <a:rPr lang="en-US" sz="2400" dirty="0">
                <a:hlinkClick r:id="rId3"/>
              </a:rPr>
              <a:t>cbd@dhp.virginia.gov</a:t>
            </a:r>
            <a:r>
              <a:rPr lang="en-US" sz="2400" dirty="0"/>
              <a:t> </a:t>
            </a: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b="1" i="0" u="none" strike="noStrike" baseline="0" dirty="0">
                <a:solidFill>
                  <a:srgbClr val="000000"/>
                </a:solidFill>
              </a:rPr>
              <a:t>§ </a:t>
            </a:r>
            <a:r>
              <a:rPr lang="en-US" sz="1800" b="1" i="0" u="none" strike="noStrike" baseline="0" dirty="0">
                <a:solidFill>
                  <a:srgbClr val="000000"/>
                </a:solidFill>
                <a:latin typeface="Times New Roman" panose="02020603050405020304" pitchFamily="18" charset="0"/>
              </a:rPr>
              <a:t> </a:t>
            </a:r>
            <a:r>
              <a:rPr lang="en-US" b="1" dirty="0"/>
              <a:t>54.1-3420.2 (C), cont.</a:t>
            </a:r>
          </a:p>
        </p:txBody>
      </p:sp>
      <p:sp>
        <p:nvSpPr>
          <p:cNvPr id="5124" name="Rectangle 3"/>
          <p:cNvSpPr>
            <a:spLocks noGrp="1" noChangeArrowheads="1"/>
          </p:cNvSpPr>
          <p:nvPr>
            <p:ph type="body" idx="1"/>
          </p:nvPr>
        </p:nvSpPr>
        <p:spPr>
          <a:xfrm>
            <a:off x="480237" y="2574131"/>
            <a:ext cx="8229600" cy="3459163"/>
          </a:xfrm>
        </p:spPr>
        <p:txBody>
          <a:bodyPr/>
          <a:lstStyle/>
          <a:p>
            <a:pPr algn="just"/>
            <a:r>
              <a:rPr lang="en-US" sz="2400" b="1" i="0" strike="noStrike" baseline="0" dirty="0">
                <a:solidFill>
                  <a:srgbClr val="FF0000"/>
                </a:solidFill>
                <a:latin typeface="+mj-lt"/>
              </a:rPr>
              <a:t>The repackaging </a:t>
            </a:r>
            <a:r>
              <a:rPr lang="en-US" sz="2400" b="0" i="0" strike="noStrike" baseline="0" dirty="0">
                <a:solidFill>
                  <a:srgbClr val="444444"/>
                </a:solidFill>
                <a:latin typeface="+mj-lt"/>
              </a:rPr>
              <a:t>of a dispensed prescription drug order retained by a CSB or BHA facility </a:t>
            </a:r>
            <a:r>
              <a:rPr lang="en-US" sz="2400" b="1" i="0" strike="noStrike" baseline="0" dirty="0">
                <a:solidFill>
                  <a:srgbClr val="FF0000"/>
                </a:solidFill>
                <a:latin typeface="+mj-lt"/>
              </a:rPr>
              <a:t>for the purpose of assisting a client with self-administration </a:t>
            </a:r>
            <a:r>
              <a:rPr lang="en-US" sz="2400" b="0" i="0" strike="noStrike" baseline="0" dirty="0">
                <a:solidFill>
                  <a:srgbClr val="444444"/>
                </a:solidFill>
                <a:latin typeface="+mj-lt"/>
              </a:rPr>
              <a:t>pursuant to this subsection </a:t>
            </a:r>
            <a:r>
              <a:rPr lang="en-US" sz="2400" b="1" i="0" strike="noStrike" baseline="0" dirty="0">
                <a:solidFill>
                  <a:srgbClr val="FF0000"/>
                </a:solidFill>
                <a:latin typeface="+mj-lt"/>
              </a:rPr>
              <a:t>shall only be performed by a pharmacist, pharmacy technician, nurse, or other person who has successfully completed a Board-approved training program for repackaging </a:t>
            </a:r>
            <a:r>
              <a:rPr lang="en-US" sz="2400" b="0" i="0" strike="noStrike" baseline="0" dirty="0">
                <a:solidFill>
                  <a:srgbClr val="444444"/>
                </a:solidFill>
                <a:latin typeface="+mj-lt"/>
              </a:rPr>
              <a:t>of prescription drug orders as authorized by this subsection. The Board shall promulgate regulations relating to training, packaging, labeling, and recordkeeping for such repackaging</a:t>
            </a:r>
            <a:endParaRPr lang="en-US" sz="2400"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3549838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Corresponding Regulations</a:t>
            </a:r>
          </a:p>
        </p:txBody>
      </p:sp>
      <p:sp>
        <p:nvSpPr>
          <p:cNvPr id="5124" name="Rectangle 3"/>
          <p:cNvSpPr>
            <a:spLocks noGrp="1" noChangeArrowheads="1"/>
          </p:cNvSpPr>
          <p:nvPr>
            <p:ph type="body" idx="1"/>
          </p:nvPr>
        </p:nvSpPr>
        <p:spPr>
          <a:xfrm>
            <a:off x="480237" y="2574131"/>
            <a:ext cx="8229600" cy="3459163"/>
          </a:xfrm>
        </p:spPr>
        <p:txBody>
          <a:bodyPr/>
          <a:lstStyle/>
          <a:p>
            <a:pPr algn="l"/>
            <a:r>
              <a:rPr lang="en-US" sz="2400" dirty="0">
                <a:latin typeface="+mj-lt"/>
              </a:rPr>
              <a:t>Found within the </a:t>
            </a:r>
            <a:r>
              <a:rPr lang="en-US" sz="2400" i="1" dirty="0">
                <a:latin typeface="+mj-lt"/>
              </a:rPr>
              <a:t>Regulations Governing the Practice of Pharmacy</a:t>
            </a:r>
            <a:r>
              <a:rPr lang="en-US" sz="2400" dirty="0">
                <a:latin typeface="+mj-lt"/>
              </a:rPr>
              <a:t> at </a:t>
            </a:r>
            <a:r>
              <a:rPr lang="en-US" sz="2400" dirty="0">
                <a:latin typeface="+mj-lt"/>
                <a:hlinkClick r:id="rId3"/>
              </a:rPr>
              <a:t>https://www.dhp.virginia.gov/Boards/Pharmacy/PractitionerResources/LawsRegulations/</a:t>
            </a:r>
            <a:r>
              <a:rPr lang="en-US" sz="2400" dirty="0">
                <a:latin typeface="+mj-lt"/>
              </a:rPr>
              <a:t> </a:t>
            </a: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40934174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solidFill>
                  <a:srgbClr val="000000"/>
                </a:solidFill>
                <a:latin typeface="+mn-lt"/>
              </a:rPr>
              <a:t>18VAC110-20-685</a:t>
            </a:r>
            <a:endParaRPr lang="en-US" sz="3000" b="1" dirty="0">
              <a:latin typeface="+mn-lt"/>
            </a:endParaRP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For purposes of this part, the following definitions shall apply: </a:t>
            </a:r>
          </a:p>
          <a:p>
            <a:pPr marR="1820"/>
            <a:r>
              <a:rPr lang="en-US" sz="2400" b="1" i="0" u="none" strike="noStrike" baseline="0" dirty="0">
                <a:solidFill>
                  <a:srgbClr val="FF0000"/>
                </a:solidFill>
              </a:rPr>
              <a:t>"BHA" </a:t>
            </a:r>
            <a:r>
              <a:rPr lang="en-US" sz="2400" b="0" i="0" u="none" strike="noStrike" baseline="0" dirty="0">
                <a:solidFill>
                  <a:srgbClr val="000000"/>
                </a:solidFill>
              </a:rPr>
              <a:t>means a behavioral health authority facility licensed by the Department of Behavioral Health and Developmental Services </a:t>
            </a:r>
            <a:r>
              <a:rPr lang="en-US" sz="2400" b="1" i="0" u="none" strike="noStrike" baseline="0" dirty="0">
                <a:solidFill>
                  <a:srgbClr val="FF0000"/>
                </a:solidFill>
              </a:rPr>
              <a:t>that holds a controlled substances registration issued by the board</a:t>
            </a:r>
            <a:r>
              <a:rPr lang="en-US" sz="2400" b="0" i="0" u="none" strike="noStrike" baseline="0" dirty="0">
                <a:solidFill>
                  <a:srgbClr val="000000"/>
                </a:solidFill>
              </a:rPr>
              <a:t>. </a:t>
            </a:r>
          </a:p>
          <a:p>
            <a:pPr marR="2670"/>
            <a:r>
              <a:rPr lang="en-US" sz="2400" b="1" i="0" u="none" strike="noStrike" baseline="0" dirty="0">
                <a:solidFill>
                  <a:srgbClr val="FF0000"/>
                </a:solidFill>
              </a:rPr>
              <a:t>"CSB" </a:t>
            </a:r>
            <a:r>
              <a:rPr lang="en-US" sz="2400" b="0" i="0" u="none" strike="noStrike" baseline="0" dirty="0">
                <a:solidFill>
                  <a:srgbClr val="000000"/>
                </a:solidFill>
              </a:rPr>
              <a:t>means a community services board facility licensed by the Department of Behavioral Health and Developmental Services </a:t>
            </a:r>
            <a:r>
              <a:rPr lang="en-US" sz="2400" b="1" i="0" u="none" strike="noStrike" baseline="0" dirty="0">
                <a:solidFill>
                  <a:srgbClr val="FF0000"/>
                </a:solidFill>
              </a:rPr>
              <a:t>that holds a controlled substances registration issued by the board.</a:t>
            </a:r>
            <a:r>
              <a:rPr lang="en-US" sz="2400" b="0" i="0" u="none" strike="noStrike" baseline="0" dirty="0">
                <a:solidFill>
                  <a:srgbClr val="000000"/>
                </a:solidFill>
              </a:rPr>
              <a:t> </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28284299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18VAC110-20-690</a:t>
            </a:r>
          </a:p>
        </p:txBody>
      </p:sp>
      <p:sp>
        <p:nvSpPr>
          <p:cNvPr id="5124" name="Rectangle 3"/>
          <p:cNvSpPr>
            <a:spLocks noGrp="1" noChangeArrowheads="1"/>
          </p:cNvSpPr>
          <p:nvPr>
            <p:ph type="body" idx="1"/>
          </p:nvPr>
        </p:nvSpPr>
        <p:spPr>
          <a:xfrm>
            <a:off x="480237" y="2362201"/>
            <a:ext cx="8229600" cy="3671094"/>
          </a:xfrm>
        </p:spPr>
        <p:txBody>
          <a:bodyPr/>
          <a:lstStyle/>
          <a:p>
            <a:r>
              <a:rPr lang="en-US" sz="2200" dirty="0">
                <a:cs typeface="Times New Roman" panose="02020603050405020304" pitchFamily="18" charset="0"/>
              </a:rPr>
              <a:t>Board inspection required;</a:t>
            </a:r>
          </a:p>
          <a:p>
            <a:r>
              <a:rPr lang="en-US" sz="2200" b="0" i="0" u="none" strike="noStrike" baseline="0" dirty="0">
                <a:solidFill>
                  <a:srgbClr val="000000"/>
                </a:solidFill>
                <a:cs typeface="Times New Roman" panose="02020603050405020304" pitchFamily="18" charset="0"/>
              </a:rPr>
              <a:t>Drugs shall not be stocked within the proposed drug storage location or moved to a new location until approval is granted by the board. </a:t>
            </a:r>
          </a:p>
          <a:p>
            <a:r>
              <a:rPr lang="en-US" sz="2200" b="0" i="0" u="none" strike="noStrike" baseline="0" dirty="0">
                <a:solidFill>
                  <a:srgbClr val="000000"/>
                </a:solidFill>
              </a:rPr>
              <a:t>Responsible party may be a prescriber, nurse, pharmacist, pharmacy technician for alternate delivery sites, a person authorized by DBHDS to train individuals on the administration of naloxone and to dispense naloxone for opioid overdose reversal, or other person approved by the board who is authorized to administer the controlled substances.</a:t>
            </a:r>
            <a:endParaRPr lang="en-US" sz="2200" b="0" i="0" u="none" strike="noStrike" baseline="0" dirty="0">
              <a:solidFill>
                <a:srgbClr val="000000"/>
              </a:solidFill>
              <a:cs typeface="Times New Roman" panose="02020603050405020304" pitchFamily="18" charset="0"/>
            </a:endParaRPr>
          </a:p>
          <a:p>
            <a:pPr lvl="1"/>
            <a:endParaRPr lang="en-US" sz="2000" dirty="0">
              <a:latin typeface="+mj-lt"/>
            </a:endParaRPr>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102025922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18VAC110-20-700</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Supervising practitioner must </a:t>
            </a:r>
            <a:r>
              <a:rPr lang="en-US" sz="2400" dirty="0">
                <a:solidFill>
                  <a:srgbClr val="000000"/>
                </a:solidFill>
              </a:rPr>
              <a:t>be </a:t>
            </a:r>
            <a:r>
              <a:rPr lang="en-US" sz="2400" b="0" i="0" u="none" strike="noStrike" baseline="0" dirty="0">
                <a:solidFill>
                  <a:srgbClr val="000000"/>
                </a:solidFill>
              </a:rPr>
              <a:t>a pharmacist or prescriber whose scope of practice is consistent with the practice of applicant and who is approved by the board.</a:t>
            </a:r>
          </a:p>
          <a:p>
            <a:r>
              <a:rPr lang="en-US" sz="2400" b="0" i="0" u="none" strike="noStrike" baseline="0" dirty="0">
                <a:solidFill>
                  <a:srgbClr val="000000"/>
                </a:solidFill>
              </a:rPr>
              <a:t>Access to drugs limited to (</a:t>
            </a:r>
            <a:r>
              <a:rPr lang="en-US" sz="2400" b="0" i="0" u="none" strike="noStrike" baseline="0" dirty="0" err="1">
                <a:solidFill>
                  <a:srgbClr val="000000"/>
                </a:solidFill>
              </a:rPr>
              <a:t>i</a:t>
            </a:r>
            <a:r>
              <a:rPr lang="en-US" sz="2400" b="0" i="0" u="none" strike="noStrike" baseline="0" dirty="0">
                <a:solidFill>
                  <a:srgbClr val="000000"/>
                </a:solidFill>
              </a:rPr>
              <a:t>) supervising practitioner or to those persons who are authorized by the supervising practitioner and who are authorized by law to administer drugs in Virginia; (ii) such other persons who have successfully completed a training program for repackaging of prescription drug orders in a CSB, BHA, or PACE site; </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34860957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www.dhp.virginia.gov</a:t>
            </a:r>
          </a:p>
        </p:txBody>
      </p:sp>
      <p:sp>
        <p:nvSpPr>
          <p:cNvPr id="5123" name="Rectangle 2"/>
          <p:cNvSpPr>
            <a:spLocks noGrp="1" noChangeArrowheads="1"/>
          </p:cNvSpPr>
          <p:nvPr>
            <p:ph type="title"/>
          </p:nvPr>
        </p:nvSpPr>
        <p:spPr>
          <a:xfrm>
            <a:off x="457200" y="1524000"/>
            <a:ext cx="8229600" cy="838200"/>
          </a:xfrm>
        </p:spPr>
        <p:txBody>
          <a:bodyPr/>
          <a:lstStyle/>
          <a:p>
            <a:pPr eaLnBrk="1" hangingPunct="1"/>
            <a:r>
              <a:rPr lang="en-US" sz="3000" b="1" dirty="0"/>
              <a:t>18VAC110-20-700, cont.</a:t>
            </a:r>
          </a:p>
        </p:txBody>
      </p:sp>
      <p:sp>
        <p:nvSpPr>
          <p:cNvPr id="5124" name="Rectangle 3"/>
          <p:cNvSpPr>
            <a:spLocks noGrp="1" noChangeArrowheads="1"/>
          </p:cNvSpPr>
          <p:nvPr>
            <p:ph type="body" idx="1"/>
          </p:nvPr>
        </p:nvSpPr>
        <p:spPr>
          <a:xfrm>
            <a:off x="480237" y="2574131"/>
            <a:ext cx="8229600" cy="3459163"/>
          </a:xfrm>
        </p:spPr>
        <p:txBody>
          <a:bodyPr/>
          <a:lstStyle/>
          <a:p>
            <a:r>
              <a:rPr lang="en-US" sz="2400" b="0" i="0" u="none" strike="noStrike" baseline="0" dirty="0">
                <a:solidFill>
                  <a:srgbClr val="000000"/>
                </a:solidFill>
              </a:rPr>
              <a:t>Access: (iii) other such persons as designated by the supervising practitioner or the responsible party to have access in an emergency situation; or (iv) persons authorized by the Department of Behavioral Health and Developmental Services to train individuals on the administration of naloxone and to dispense naloxone for opioid overdose reversal.</a:t>
            </a:r>
          </a:p>
          <a:p>
            <a:r>
              <a:rPr lang="en-US" sz="2400" dirty="0">
                <a:solidFill>
                  <a:srgbClr val="000000"/>
                </a:solidFill>
              </a:rPr>
              <a:t>If approved by supervising practitioner, pharmacy technicians may also have access for certain purposes, including repackaging.</a:t>
            </a:r>
            <a:endParaRPr lang="en-US" sz="2400" dirty="0"/>
          </a:p>
        </p:txBody>
      </p:sp>
      <p:grpSp>
        <p:nvGrpSpPr>
          <p:cNvPr id="5" name="Group 4"/>
          <p:cNvGrpSpPr/>
          <p:nvPr/>
        </p:nvGrpSpPr>
        <p:grpSpPr>
          <a:xfrm>
            <a:off x="228600" y="304800"/>
            <a:ext cx="6705600" cy="990600"/>
            <a:chOff x="228600" y="304800"/>
            <a:chExt cx="6705600" cy="990600"/>
          </a:xfrm>
        </p:grpSpPr>
        <p:sp>
          <p:nvSpPr>
            <p:cNvPr id="6" name="Rectangle 5"/>
            <p:cNvSpPr/>
            <p:nvPr/>
          </p:nvSpPr>
          <p:spPr bwMode="auto">
            <a:xfrm>
              <a:off x="228600" y="304800"/>
              <a:ext cx="67056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a:ln>
                  <a:noFill/>
                </a:ln>
                <a:solidFill>
                  <a:schemeClr val="bg1">
                    <a:lumMod val="95000"/>
                  </a:schemeClr>
                </a:solidFill>
                <a:effectLst/>
                <a:latin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81000"/>
              <a:ext cx="5486400" cy="914400"/>
            </a:xfrm>
            <a:prstGeom prst="rect">
              <a:avLst/>
            </a:prstGeom>
          </p:spPr>
        </p:pic>
      </p:grpSp>
    </p:spTree>
    <p:extLst>
      <p:ext uri="{BB962C8B-B14F-4D97-AF65-F5344CB8AC3E}">
        <p14:creationId xmlns:p14="http://schemas.microsoft.com/office/powerpoint/2010/main" val="993629585"/>
      </p:ext>
    </p:extLst>
  </p:cSld>
  <p:clrMapOvr>
    <a:masterClrMapping/>
  </p:clrMapOvr>
  <p:transition/>
</p:sld>
</file>

<file path=ppt/theme/theme1.xml><?xml version="1.0" encoding="utf-8"?>
<a:theme xmlns:a="http://schemas.openxmlformats.org/drawingml/2006/main" name="New DHP slide format">
  <a:themeElements>
    <a:clrScheme name="New DHP slide 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DHP slide form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New DHP slide 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DHP slide form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DHP slide form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DHP slide form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DHP slide form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DHP slide form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DHP slide forma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DHP slide form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DHP slide form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DHP slide form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DHP slide form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DHP slide form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12799</TotalTime>
  <Words>2609</Words>
  <Application>Microsoft Office PowerPoint</Application>
  <PresentationFormat>On-screen Show (4:3)</PresentationFormat>
  <Paragraphs>216</Paragraphs>
  <Slides>33</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8" baseType="lpstr">
      <vt:lpstr>Arial</vt:lpstr>
      <vt:lpstr>Tahoma</vt:lpstr>
      <vt:lpstr>Times New Roman</vt:lpstr>
      <vt:lpstr>New DHP slide format</vt:lpstr>
      <vt:lpstr>Photo Editor Photo</vt:lpstr>
      <vt:lpstr> Virginia Board of Pharmacy  CSB Repackaging Allowance </vt:lpstr>
      <vt:lpstr>Board Members</vt:lpstr>
      <vt:lpstr>§  54.1-3420.2 (C)</vt:lpstr>
      <vt:lpstr>§  54.1-3420.2 (C), cont.</vt:lpstr>
      <vt:lpstr>Corresponding Regulations</vt:lpstr>
      <vt:lpstr>18VAC110-20-685</vt:lpstr>
      <vt:lpstr>18VAC110-20-690</vt:lpstr>
      <vt:lpstr>18VAC110-20-700</vt:lpstr>
      <vt:lpstr>18VAC110-20-700, cont.</vt:lpstr>
      <vt:lpstr>18VAC110-20-700, cont.</vt:lpstr>
      <vt:lpstr>18VAC110-20-710</vt:lpstr>
      <vt:lpstr>18VAC110-20-725</vt:lpstr>
      <vt:lpstr>18VAC110-20-725</vt:lpstr>
      <vt:lpstr>18VAC110-20-725, cont.</vt:lpstr>
      <vt:lpstr>18VAC110-20-725, cont.</vt:lpstr>
      <vt:lpstr>18VAC110-20-725, cont.</vt:lpstr>
      <vt:lpstr>18VAC110-20-725, cont.</vt:lpstr>
      <vt:lpstr>18VAC110-20-725, cont.</vt:lpstr>
      <vt:lpstr>18VAC110-20-725, cont.</vt:lpstr>
      <vt:lpstr>18VAC110-20-725, cont.</vt:lpstr>
      <vt:lpstr>18VAC110-20-725, cont.</vt:lpstr>
      <vt:lpstr>Questions</vt:lpstr>
      <vt:lpstr>Questions</vt:lpstr>
      <vt:lpstr>Questions</vt:lpstr>
      <vt:lpstr>Questions</vt:lpstr>
      <vt:lpstr>Questions</vt:lpstr>
      <vt:lpstr>Questions</vt:lpstr>
      <vt:lpstr>Questions</vt:lpstr>
      <vt:lpstr>Questions</vt:lpstr>
      <vt:lpstr>Questions</vt:lpstr>
      <vt:lpstr>Questions</vt:lpstr>
      <vt:lpstr> </vt:lpstr>
      <vt:lpstr>Contact Information</vt:lpstr>
    </vt:vector>
  </TitlesOfParts>
  <Company>Dept. of Health Professions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Pharmacy Presentation Update on Regulatory Programs</dc:title>
  <dc:creator>scotti.russell</dc:creator>
  <cp:lastModifiedBy>Juran, Caroline (DHP)</cp:lastModifiedBy>
  <cp:revision>414</cp:revision>
  <cp:lastPrinted>2019-08-15T19:34:15Z</cp:lastPrinted>
  <dcterms:created xsi:type="dcterms:W3CDTF">2005-06-01T20:56:18Z</dcterms:created>
  <dcterms:modified xsi:type="dcterms:W3CDTF">2023-10-26T15:49:03Z</dcterms:modified>
</cp:coreProperties>
</file>