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147478261" r:id="rId5"/>
    <p:sldId id="2147478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D7B913-B9DF-C8DC-6177-5A3DA4D5754D}" name="Williams, James (GOV)" initials="JW" userId="S::James.Williams@governor.virginia.gov::0dbf295e-330e-4110-8e22-63fe14c43515" providerId="AD"/>
  <p188:author id="{67B62437-6567-998D-6A8D-E8D5C8D813DA}" name="Grady, Colleen (DBHDS)" initials="CG" userId="S::Colleen.Grady@dbhds.virginia.gov::b0224a02-f4d4-47e5-86d4-3efacadfa24d" providerId="AD"/>
  <p188:author id="{433F6949-F9B2-2E3C-B91D-93EEF2806ABD}" name="Miles, Nathan (DBHDS)" initials="M(" userId="S::nathan.miles@dbhds.virginia.gov::51538c4e-1b72-4c5c-b5f8-2e36f698ead0" providerId="AD"/>
  <p188:author id="{41E3907A-28A7-32EA-7BA2-884A58AE8D34}" name="Diefenthaler, Andrew (DBHDS)" initials="AD" userId="S::Andrew.Diefenthaler@dbhds.virginia.gov::07c7b8be-e7ef-4e97-aa41-bb6d231bdda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000000"/>
    <a:srgbClr val="4D7DBB"/>
    <a:srgbClr val="9AB2E5"/>
    <a:srgbClr val="62544D"/>
    <a:srgbClr val="6A5960"/>
    <a:srgbClr val="A5B174"/>
    <a:srgbClr val="79A2E4"/>
    <a:srgbClr val="4067A2"/>
    <a:srgbClr val="0138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2"/>
    <p:restoredTop sz="83810" autoAdjust="0"/>
  </p:normalViewPr>
  <p:slideViewPr>
    <p:cSldViewPr snapToGrid="0">
      <p:cViewPr varScale="1">
        <p:scale>
          <a:sx n="83" d="100"/>
          <a:sy n="83" d="100"/>
        </p:scale>
        <p:origin x="11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938A5-7E55-49F0-AB27-A6A41D7EA63D}" type="datetimeFigureOut">
              <a:rPr lang="en-US" smtClean="0"/>
              <a:t>3/5/2024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326A0-C136-4C78-A654-F32D49D03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8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326A0-C136-4C78-A654-F32D49D034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1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AB5E-CB56-02F4-DEA1-023805EF0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175" y="1122363"/>
            <a:ext cx="1002982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0BD85-9B77-3158-4AC4-8F9502DB5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75" y="3602038"/>
            <a:ext cx="10029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1BB01-AD4E-C681-8C6A-1B08F02FC2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F8E53-C71C-00FF-6EF2-BCF23B06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32E78-122E-D808-3133-44934054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6400" y="6173786"/>
            <a:ext cx="1223756" cy="365125"/>
          </a:xfrm>
        </p:spPr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9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444B-FA61-2F4C-1D44-84FDC88C3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0618" y="1084262"/>
            <a:ext cx="823883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856A0-0A87-EC1B-3955-8224ED4C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6EFDE-368B-ED6E-98D1-26B2DBBD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57B14-77C6-5150-D8BE-618F7966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835250-52B2-CFA1-2D8B-90236C29A607}"/>
              </a:ext>
            </a:extLst>
          </p:cNvPr>
          <p:cNvSpPr/>
          <p:nvPr userDrawn="1"/>
        </p:nvSpPr>
        <p:spPr>
          <a:xfrm>
            <a:off x="572652" y="1520108"/>
            <a:ext cx="1173017" cy="11730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8B6EA3B-35B0-4BE2-FC4C-184EFC01DF65}"/>
              </a:ext>
            </a:extLst>
          </p:cNvPr>
          <p:cNvSpPr/>
          <p:nvPr userDrawn="1"/>
        </p:nvSpPr>
        <p:spPr>
          <a:xfrm>
            <a:off x="572651" y="2902604"/>
            <a:ext cx="1173017" cy="1173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F70A38-14D5-104D-C5FC-E3E97388F4D1}"/>
              </a:ext>
            </a:extLst>
          </p:cNvPr>
          <p:cNvSpPr/>
          <p:nvPr userDrawn="1"/>
        </p:nvSpPr>
        <p:spPr>
          <a:xfrm>
            <a:off x="572651" y="4285100"/>
            <a:ext cx="1173017" cy="11730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49873CD-E71F-ACC9-6140-E9E0FBCE45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90763" y="2484438"/>
            <a:ext cx="8239125" cy="345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AA7E9A28-47F4-0C3F-2CD1-A6730B9A4C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4691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AD0D9D-510F-F91A-D11E-50B8241ACB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ED9F0-F257-3D57-C688-DD130A85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E69D3-7E8C-BD81-900C-6C1250EB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0CA577-6A74-676B-2487-5044A74D6B34}"/>
              </a:ext>
            </a:extLst>
          </p:cNvPr>
          <p:cNvSpPr/>
          <p:nvPr userDrawn="1"/>
        </p:nvSpPr>
        <p:spPr>
          <a:xfrm>
            <a:off x="544513" y="4657653"/>
            <a:ext cx="1173017" cy="11730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C5DAAB0-7726-E8E3-24A5-DCE0FDF9C88C}"/>
              </a:ext>
            </a:extLst>
          </p:cNvPr>
          <p:cNvSpPr/>
          <p:nvPr userDrawn="1"/>
        </p:nvSpPr>
        <p:spPr>
          <a:xfrm>
            <a:off x="1915968" y="4655559"/>
            <a:ext cx="1173017" cy="1173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FFC72A-C932-E474-7868-A9A2FABB8B6C}"/>
              </a:ext>
            </a:extLst>
          </p:cNvPr>
          <p:cNvSpPr/>
          <p:nvPr userDrawn="1"/>
        </p:nvSpPr>
        <p:spPr>
          <a:xfrm>
            <a:off x="3287423" y="4655558"/>
            <a:ext cx="1173017" cy="11730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B89D4F-E7AF-DE8B-8CB2-A708F47889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4513" y="1219200"/>
            <a:ext cx="4271962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B5A7A03-30A6-9165-9F94-88B11296AAE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14913" y="1219200"/>
            <a:ext cx="5375275" cy="4611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98855BC4-34E7-7CA0-1210-8C58BE1C4DE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80617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AE5AF-414A-B9EA-D41B-26845CA54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E8420-15CA-3809-A9A0-01A9F6FC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6092B-DC79-F54A-AC0C-CF3D9BFE0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5B111-DA21-DDE4-1C3C-81FAB14A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3CB34AB-76AD-E38A-6407-F34FBAD12010}"/>
              </a:ext>
            </a:extLst>
          </p:cNvPr>
          <p:cNvSpPr/>
          <p:nvPr userDrawn="1"/>
        </p:nvSpPr>
        <p:spPr>
          <a:xfrm>
            <a:off x="457200" y="2748901"/>
            <a:ext cx="3202145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A17739-C01A-2DE6-9A2E-886051E1F59A}"/>
              </a:ext>
            </a:extLst>
          </p:cNvPr>
          <p:cNvSpPr/>
          <p:nvPr userDrawn="1"/>
        </p:nvSpPr>
        <p:spPr>
          <a:xfrm>
            <a:off x="4025900" y="2690666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B60CD84-1AFA-7C8C-351B-CCEDBCEB742B}"/>
              </a:ext>
            </a:extLst>
          </p:cNvPr>
          <p:cNvSpPr/>
          <p:nvPr userDrawn="1"/>
        </p:nvSpPr>
        <p:spPr>
          <a:xfrm>
            <a:off x="7592855" y="2717545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85E2A852-F848-6428-111E-5039653245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4414" y="3318813"/>
            <a:ext cx="2049462" cy="20605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9B22A7AD-7073-0B0B-45EA-57455BC3DBE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01369" y="3275462"/>
            <a:ext cx="2049462" cy="20605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B0124900-2CCC-6541-5885-CBC9FAABC9C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168324" y="3287459"/>
            <a:ext cx="2049462" cy="20605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EF9596FA-04FF-BB4E-3759-4E0CE532698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03391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571DC3-7D42-5493-D463-4D65949E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E8749A-BD56-1B27-C6C0-8E71E0170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15CA3-7C8B-FACD-E9B8-6693EACC8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651C135-1C96-F75F-6969-0989C706774C}"/>
              </a:ext>
            </a:extLst>
          </p:cNvPr>
          <p:cNvSpPr/>
          <p:nvPr userDrawn="1"/>
        </p:nvSpPr>
        <p:spPr>
          <a:xfrm>
            <a:off x="532527" y="1386321"/>
            <a:ext cx="3202145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93BFC7B-B970-8629-42F5-B3F00DAB11AA}"/>
              </a:ext>
            </a:extLst>
          </p:cNvPr>
          <p:cNvSpPr/>
          <p:nvPr userDrawn="1"/>
        </p:nvSpPr>
        <p:spPr>
          <a:xfrm>
            <a:off x="4135581" y="2611941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3671784-789E-FEB2-724A-210C8221C11A}"/>
              </a:ext>
            </a:extLst>
          </p:cNvPr>
          <p:cNvSpPr/>
          <p:nvPr userDrawn="1"/>
        </p:nvSpPr>
        <p:spPr>
          <a:xfrm>
            <a:off x="7642828" y="1386321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15FB9E24-BB74-642C-8030-C8056605F0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7449" y="1924879"/>
            <a:ext cx="2049462" cy="206057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EE0A9ABC-6C8F-6824-6C32-D4D0E24F5B2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79696" y="3150499"/>
            <a:ext cx="2049462" cy="206057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37FCEAE-8FB2-0BCC-3D86-B1FE4FFADBE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18297" y="1924878"/>
            <a:ext cx="2049462" cy="206057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97C2B6B-96A3-2689-3D25-9ED089A509F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81522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33C8F-C068-33D6-6A27-51735E8C2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992447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3BD46-077A-C137-2A05-DB479D2C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846B8-CD94-9822-A69A-40BE472D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301A2-4C4A-70D2-8129-44CEC8B56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4EB33-279F-1B26-ED4F-1E579037F67D}"/>
              </a:ext>
            </a:extLst>
          </p:cNvPr>
          <p:cNvSpPr/>
          <p:nvPr userDrawn="1"/>
        </p:nvSpPr>
        <p:spPr>
          <a:xfrm>
            <a:off x="457200" y="2587696"/>
            <a:ext cx="4786745" cy="340821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1DD0BB-C6F7-9EAA-1F92-746CB853E821}"/>
              </a:ext>
            </a:extLst>
          </p:cNvPr>
          <p:cNvSpPr/>
          <p:nvPr userDrawn="1"/>
        </p:nvSpPr>
        <p:spPr>
          <a:xfrm>
            <a:off x="5329381" y="2587696"/>
            <a:ext cx="4786745" cy="340821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5C48ABDD-1321-C686-B39F-9075A62413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9563" y="2703511"/>
            <a:ext cx="4573587" cy="31765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582F1D22-A2A9-BF3A-FF71-E8A369C7824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435959" y="2703510"/>
            <a:ext cx="4573587" cy="31765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D89393EB-A29A-6072-7D4D-B9EDF46F1E8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67944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A469C-15FE-F5C0-23FB-FE9A4552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1C6D4-D736-EA55-2C27-E29623AE0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6451C-BD62-74B0-F40A-93C09489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9AD2B-AB2E-400F-D9FE-5C4CF2658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99BAB-3185-A982-8C78-253B2F3C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B325751-580D-3EA4-EC1B-C4F407659C2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06986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C4C9-F84D-807F-321F-210A7A3E0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66813"/>
            <a:ext cx="105156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480F2-5197-4DDA-DD10-9A50437AD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0" y="4208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D068F-A341-B8A2-CEC3-BFF0004B8B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05DE0-BF33-B946-8DEC-A2B52BC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4A24E-2B10-4851-C3D8-B27CC6BA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10553A9-C9FD-AF8E-8836-7BDF05209AD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33319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A5A2B-9E0E-F24B-A2D2-41F7A374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104394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8399-8523-6556-760B-4AC704559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86025"/>
            <a:ext cx="5181600" cy="346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D4714-4A1D-1DD6-96EE-FEAC30FA0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0" y="2486025"/>
            <a:ext cx="5181600" cy="346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1FFC6-8C37-1E6E-CA34-F4B262E2BB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1891A-E74B-6211-9F62-67FD6890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F758D-1A71-9285-16FF-C49D7D16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E0EC9B-EB3C-2CD4-FC30-8AE4D244A7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08487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CEC55-4C74-EDEC-1928-56034ED14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011237"/>
            <a:ext cx="1043066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4E3D4-F895-D4F8-7C41-86D0C3874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237093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60679-75AB-0B8E-9AFE-8DEEB8F6B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5750" y="3194843"/>
            <a:ext cx="5157787" cy="277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827BE-2089-2649-1335-D432B118F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33231" y="237728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B0EDD-87BD-A90E-4462-B007A3080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33231" y="3201194"/>
            <a:ext cx="5183188" cy="277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468AA-5C2B-B079-8731-0BD4B8BE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54972-710C-1376-A54C-74ED583F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1596-3A56-38F9-4C64-4BE1551E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35C5D3D4-11BC-F580-8587-0CFD5DB9684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58837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7DA89-4D48-DC78-A89D-633D3653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145BA-8B42-56A3-3C47-E7B7C9A2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786EA5-25CA-2027-642C-6DFD0DA8B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ACD6C-119F-47F5-68D2-317CA215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1008C72-B958-7105-65FC-261FCA3E55C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21283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5C4E0-453F-E17F-87E5-C55BDC08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42E468-9950-D5B3-08B9-4C00AEE0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C8370-E475-0726-DE1B-0417EBA8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E12EE421-C047-8E33-C8B3-C56B0ECBD98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8077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3044-967B-1C89-7F80-C4925D719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30" y="101758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BA016-2BB9-3398-E4B5-CB1994C2E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388" y="1017588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71538-7DCD-BCFA-A8A0-0350D2105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706" y="2706687"/>
            <a:ext cx="3932237" cy="31543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8DDA4-B5FD-02B7-A18F-82AD3895A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0AF9F-B997-5D36-6677-9F0A7A56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3E6FF-5630-5934-C1BE-7C20C7D5A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050D4B-E43F-66EE-B869-DDA20656A3C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627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E0BB-8257-026C-01E4-33C0C9E0C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06" y="106283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E0720C-BF26-7232-D9F1-D465960A44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35488" y="1081882"/>
            <a:ext cx="6172200" cy="479821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609A4-2100-9478-1433-3D4F78AA0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705" y="2830512"/>
            <a:ext cx="3932237" cy="3049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FE8F6-3BAB-47CA-7ECA-315504C8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5A2D6-3BD9-34B6-6451-6BF72C915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A882B-BB73-5375-404E-96803F1A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9DA1B97-3F1B-7D2D-F4D2-1E72383170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70051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38217-3114-F3B3-6618-21E954C8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029FA-3321-26C1-752A-66D61C341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568574"/>
            <a:ext cx="10515600" cy="3243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6243D-5088-7AA8-632D-6B5040A35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E79A9-24EC-EBCC-93CB-A95B4268E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17378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E3D14-D788-3D31-B637-6DD17834B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6742" y="6173786"/>
            <a:ext cx="1263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3D27AB-2F89-4A61-9ED6-D01A0C2377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5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2" r:id="rId11"/>
    <p:sldLayoutId id="2147483659" r:id="rId12"/>
    <p:sldLayoutId id="2147483660" r:id="rId13"/>
    <p:sldLayoutId id="2147483661" r:id="rId14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F1DBA-7632-9FA6-83A7-4C5F1D51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973308F-BF6D-933B-3741-CF041254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4919" y="319089"/>
            <a:ext cx="6514505" cy="621088"/>
          </a:xfrm>
        </p:spPr>
        <p:txBody>
          <a:bodyPr>
            <a:normAutofit/>
          </a:bodyPr>
          <a:lstStyle/>
          <a:p>
            <a:r>
              <a:rPr lang="en-US" sz="2500" b="1" i="1" dirty="0">
                <a:solidFill>
                  <a:schemeClr val="bg1"/>
                </a:solidFill>
              </a:rPr>
              <a:t>WHY? Cost Reports for STEP VA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BD31CE-D3C7-D6EC-74C2-1DDCAFBB8915}"/>
              </a:ext>
            </a:extLst>
          </p:cNvPr>
          <p:cNvSpPr txBox="1"/>
          <p:nvPr/>
        </p:nvSpPr>
        <p:spPr>
          <a:xfrm>
            <a:off x="482291" y="1312930"/>
            <a:ext cx="10624324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/>
              <a:t>Expected Language to Pass:</a:t>
            </a:r>
          </a:p>
          <a:p>
            <a:r>
              <a:rPr lang="en-US" i="1" dirty="0"/>
              <a:t>OO. The Department of Behavioral Health and Developmental Services (DBHDS) shall: (</a:t>
            </a:r>
            <a:r>
              <a:rPr lang="en-US" i="1" dirty="0" err="1"/>
              <a:t>i</a:t>
            </a:r>
            <a:r>
              <a:rPr lang="en-US" i="1" dirty="0"/>
              <a:t>) 	conduct a needs assessment to determine the unmet need for each of the nine service  components of STEP-VA; (ii) develop an estimate of the cost of satisfying the unmet need for  each of the nine STEP-VA service components statewide; and (iii) report on their findings to the Chairs of the House Appropriations and Senate Finance and Appropriations Committees  and to the Behavioral Health Commission by December 1, 2024."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Help General Assembly understand the full cost of running services- not just the state investment, and what % of expenditures at CSBs is STEP-VA related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Provide uniform way for CSBs to report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Enable CSBs to project future cost of services and the expected personnel to accomplish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Cost Reports are a requirement for CCBHC. This cost report is the CCBHC cost report but has been modified slightly to be for STEP-VA programming.</a:t>
            </a:r>
          </a:p>
        </p:txBody>
      </p:sp>
    </p:spTree>
    <p:extLst>
      <p:ext uri="{BB962C8B-B14F-4D97-AF65-F5344CB8AC3E}">
        <p14:creationId xmlns:p14="http://schemas.microsoft.com/office/powerpoint/2010/main" val="124591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92CBD-37CC-1D1B-0A70-D464D9C32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1240"/>
            <a:ext cx="10515600" cy="4540598"/>
          </a:xfrm>
        </p:spPr>
        <p:txBody>
          <a:bodyPr/>
          <a:lstStyle/>
          <a:p>
            <a:r>
              <a:rPr lang="en-US" sz="2400" dirty="0">
                <a:latin typeface="+mn-lt"/>
                <a:cs typeface="+mn-cs"/>
              </a:rPr>
              <a:t>Department will be able to provide 3 group virtual trainings to help answer questions and to provide technical assistance from national experts</a:t>
            </a:r>
          </a:p>
          <a:p>
            <a:r>
              <a:rPr lang="en-US" sz="2400" dirty="0">
                <a:latin typeface="+mn-lt"/>
                <a:cs typeface="+mn-cs"/>
              </a:rPr>
              <a:t>To complete the cost report it is expected to take 50-60 hours of work; DBHDS is suggesting a late August time frame as the due date</a:t>
            </a:r>
          </a:p>
          <a:p>
            <a:r>
              <a:rPr lang="en-US" sz="2400" dirty="0">
                <a:latin typeface="+mn-lt"/>
                <a:cs typeface="+mn-cs"/>
              </a:rPr>
              <a:t>Our plan is to use FY 2023 data. This was the first full year of funding from the General Assembly for all 9 STEPs of STEP VA.</a:t>
            </a:r>
          </a:p>
          <a:p>
            <a:r>
              <a:rPr lang="en-US" sz="2400" dirty="0">
                <a:latin typeface="+mn-lt"/>
                <a:cs typeface="+mn-cs"/>
              </a:rPr>
              <a:t>DBHDS will be evaluating multiple data points to understand demand/need in specific CSB regions, and may suggest altered projected costs based on data</a:t>
            </a:r>
          </a:p>
          <a:p>
            <a:endParaRPr lang="en-US" sz="2400" dirty="0">
              <a:latin typeface="+mn-lt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DBC7-978F-C643-CEFD-10BE19159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AA7B6-29E6-75B3-EA77-D80C94565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68C82-E61C-D005-846C-05D3B8AE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E427F96-3015-1B37-B33A-FF11B17D61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17104" y="482009"/>
            <a:ext cx="7246938" cy="321732"/>
          </a:xfrm>
        </p:spPr>
        <p:txBody>
          <a:bodyPr/>
          <a:lstStyle/>
          <a:p>
            <a:pPr algn="ctr"/>
            <a:r>
              <a:rPr lang="en-US" sz="2500" b="1" i="1" dirty="0">
                <a:ea typeface="+mj-ea"/>
              </a:rPr>
              <a:t>HOW? Cost Reports for STEP VA</a:t>
            </a:r>
          </a:p>
        </p:txBody>
      </p:sp>
    </p:spTree>
    <p:extLst>
      <p:ext uri="{BB962C8B-B14F-4D97-AF65-F5344CB8AC3E}">
        <p14:creationId xmlns:p14="http://schemas.microsoft.com/office/powerpoint/2010/main" val="791835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BHDS Brand">
      <a:dk1>
        <a:srgbClr val="00689A"/>
      </a:dk1>
      <a:lt1>
        <a:srgbClr val="FFFFFF"/>
      </a:lt1>
      <a:dk2>
        <a:srgbClr val="53575A"/>
      </a:dk2>
      <a:lt2>
        <a:srgbClr val="E7E6E6"/>
      </a:lt2>
      <a:accent1>
        <a:srgbClr val="6C9742"/>
      </a:accent1>
      <a:accent2>
        <a:srgbClr val="E3B938"/>
      </a:accent2>
      <a:accent3>
        <a:srgbClr val="A5A5A5"/>
      </a:accent3>
      <a:accent4>
        <a:srgbClr val="48AEE1"/>
      </a:accent4>
      <a:accent5>
        <a:srgbClr val="5B9BD5"/>
      </a:accent5>
      <a:accent6>
        <a:srgbClr val="97D147"/>
      </a:accent6>
      <a:hlink>
        <a:srgbClr val="517431"/>
      </a:hlink>
      <a:folHlink>
        <a:srgbClr val="074369"/>
      </a:folHlink>
    </a:clrScheme>
    <a:fontScheme name="Raleway">
      <a:majorFont>
        <a:latin typeface="Raleway Light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Template" id="{6F38A437-CFA7-6A4B-AFFB-654BBC280D38}" vid="{A0E23D19-48A7-BA4E-9B6F-9BD17F01A3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8E83F1E7C37644A1218A8ADAF8D0EA" ma:contentTypeVersion="19" ma:contentTypeDescription="Create a new document." ma:contentTypeScope="" ma:versionID="a11184b10def4b32a051772d1482e6cb">
  <xsd:schema xmlns:xsd="http://www.w3.org/2001/XMLSchema" xmlns:xs="http://www.w3.org/2001/XMLSchema" xmlns:p="http://schemas.microsoft.com/office/2006/metadata/properties" xmlns:ns2="978f4681-cf21-438b-a0ee-f324bcb5b22f" xmlns:ns3="9a359fe2-7554-41f0-86cf-ee2aef260f45" targetNamespace="http://schemas.microsoft.com/office/2006/metadata/properties" ma:root="true" ma:fieldsID="10d25626b04ac9e4d0c6e10e9792e56e" ns2:_="" ns3:_="">
    <xsd:import namespace="978f4681-cf21-438b-a0ee-f324bcb5b22f"/>
    <xsd:import namespace="9a359fe2-7554-41f0-86cf-ee2aef260f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f4681-cf21-438b-a0ee-f324bcb5b2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359fe2-7554-41f0-86cf-ee2aef260f4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f4fd723-6536-4be6-88b8-91d2022c405c}" ma:internalName="TaxCatchAll" ma:showField="CatchAllData" ma:web="9a359fe2-7554-41f0-86cf-ee2aef260f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a359fe2-7554-41f0-86cf-ee2aef260f45" xsi:nil="true"/>
    <lcf76f155ced4ddcb4097134ff3c332f xmlns="978f4681-cf21-438b-a0ee-f324bcb5b22f">
      <Terms xmlns="http://schemas.microsoft.com/office/infopath/2007/PartnerControls"/>
    </lcf76f155ced4ddcb4097134ff3c332f>
    <SharedWithUsers xmlns="9a359fe2-7554-41f0-86cf-ee2aef260f45">
      <UserInfo>
        <DisplayName>McGuire, Meghan (DBHDS)</DisplayName>
        <AccountId>283</AccountId>
        <AccountType/>
      </UserInfo>
      <UserInfo>
        <DisplayName>Diefenthaler, Andrew (DBHDS)</DisplayName>
        <AccountId>19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233A18-9225-4463-95B1-405DA355E2AA}">
  <ds:schemaRefs>
    <ds:schemaRef ds:uri="978f4681-cf21-438b-a0ee-f324bcb5b22f"/>
    <ds:schemaRef ds:uri="9a359fe2-7554-41f0-86cf-ee2aef260f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0384161-7EDC-49BC-9913-4A8797950EA2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http://www.w3.org/XML/1998/namespace"/>
    <ds:schemaRef ds:uri="http://schemas.microsoft.com/office/2006/metadata/properties"/>
    <ds:schemaRef ds:uri="978f4681-cf21-438b-a0ee-f324bcb5b22f"/>
    <ds:schemaRef ds:uri="9a359fe2-7554-41f0-86cf-ee2aef260f4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450769C-ED17-4D5B-B562-3379CE6DCB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299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Raleway</vt:lpstr>
      <vt:lpstr>Segoe UI</vt:lpstr>
      <vt:lpstr>Office Theme</vt:lpstr>
      <vt:lpstr>WHY? Cost Reports for STEP VA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McGuire, Meghan (DBHDS)</dc:creator>
  <cp:lastModifiedBy>Harrison, Ellen (DBHDS)</cp:lastModifiedBy>
  <cp:revision>65</cp:revision>
  <dcterms:created xsi:type="dcterms:W3CDTF">2023-09-21T20:49:22Z</dcterms:created>
  <dcterms:modified xsi:type="dcterms:W3CDTF">2024-03-05T18:20:50Z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0x010100EE8E83F1E7C37644A1218A8ADAF8D0EA</vt:lpwstr>
  </property>
  <property fmtid="{D5CDD505-2E9C-101B-9397-08002B2CF9AE}" pid="3" name="MediaServiceImageTags">
    <vt:lpwstr/>
  </property>
</Properties>
</file>